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92" r:id="rId4"/>
    <p:sldId id="256" r:id="rId5"/>
    <p:sldId id="297" r:id="rId6"/>
    <p:sldId id="291" r:id="rId7"/>
    <p:sldId id="293" r:id="rId8"/>
    <p:sldId id="290" r:id="rId9"/>
    <p:sldId id="298" r:id="rId10"/>
    <p:sldId id="287" r:id="rId11"/>
    <p:sldId id="286" r:id="rId12"/>
    <p:sldId id="260" r:id="rId13"/>
    <p:sldId id="288" r:id="rId14"/>
    <p:sldId id="261" r:id="rId15"/>
    <p:sldId id="294" r:id="rId16"/>
    <p:sldId id="295" r:id="rId17"/>
    <p:sldId id="299" r:id="rId18"/>
    <p:sldId id="300" r:id="rId19"/>
    <p:sldId id="262" r:id="rId20"/>
    <p:sldId id="263" r:id="rId21"/>
    <p:sldId id="264" r:id="rId22"/>
    <p:sldId id="265" r:id="rId23"/>
    <p:sldId id="266" r:id="rId24"/>
    <p:sldId id="267" r:id="rId25"/>
    <p:sldId id="268" r:id="rId26"/>
    <p:sldId id="269" r:id="rId27"/>
    <p:sldId id="270" r:id="rId28"/>
    <p:sldId id="271" r:id="rId29"/>
    <p:sldId id="273" r:id="rId30"/>
    <p:sldId id="274" r:id="rId31"/>
    <p:sldId id="275" r:id="rId32"/>
    <p:sldId id="276" r:id="rId33"/>
    <p:sldId id="277" r:id="rId34"/>
    <p:sldId id="278" r:id="rId35"/>
    <p:sldId id="279" r:id="rId36"/>
    <p:sldId id="280" r:id="rId37"/>
    <p:sldId id="281" r:id="rId38"/>
    <p:sldId id="283" r:id="rId39"/>
    <p:sldId id="284" r:id="rId40"/>
    <p:sldId id="285" r:id="rId41"/>
    <p:sldId id="310" r:id="rId42"/>
    <p:sldId id="303" r:id="rId43"/>
    <p:sldId id="304" r:id="rId44"/>
    <p:sldId id="305" r:id="rId45"/>
    <p:sldId id="306" r:id="rId46"/>
    <p:sldId id="307" r:id="rId47"/>
    <p:sldId id="308" r:id="rId48"/>
    <p:sldId id="309" r:id="rId49"/>
    <p:sldId id="311" r:id="rId50"/>
  </p:sldIdLst>
  <p:sldSz cx="12192000" cy="6858000"/>
  <p:notesSz cx="6797675" cy="9926638"/>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6" d="100"/>
          <a:sy n="106" d="100"/>
        </p:scale>
        <p:origin x="126" y="24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15E7951B-B94A-49B9-9919-F3D271F7E29A}"/>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 xmlns:a16="http://schemas.microsoft.com/office/drawing/2014/main" id="{EC6C63B9-10BF-4031-B17A-C9EE9859A2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 xmlns:a16="http://schemas.microsoft.com/office/drawing/2014/main" id="{378513DB-F415-44DE-B5EE-7C20C5AA946D}"/>
              </a:ext>
            </a:extLst>
          </p:cNvPr>
          <p:cNvSpPr>
            <a:spLocks noGrp="1"/>
          </p:cNvSpPr>
          <p:nvPr>
            <p:ph type="dt" sz="half" idx="10"/>
          </p:nvPr>
        </p:nvSpPr>
        <p:spPr/>
        <p:txBody>
          <a:bodyPr/>
          <a:lstStyle/>
          <a:p>
            <a:fld id="{AFE2602D-CCC7-46B1-AB88-B99782286D59}" type="datetimeFigureOut">
              <a:rPr lang="pl-PL" smtClean="0"/>
              <a:t>07.07.2021</a:t>
            </a:fld>
            <a:endParaRPr lang="pl-PL"/>
          </a:p>
        </p:txBody>
      </p:sp>
      <p:sp>
        <p:nvSpPr>
          <p:cNvPr id="5" name="Symbol zastępczy stopki 4">
            <a:extLst>
              <a:ext uri="{FF2B5EF4-FFF2-40B4-BE49-F238E27FC236}">
                <a16:creationId xmlns="" xmlns:a16="http://schemas.microsoft.com/office/drawing/2014/main" id="{525FAA5A-D380-412D-A08B-9B3B2B253A0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 xmlns:a16="http://schemas.microsoft.com/office/drawing/2014/main" id="{26D60924-B148-43FA-A65A-A64D5A6B4BAA}"/>
              </a:ext>
            </a:extLst>
          </p:cNvPr>
          <p:cNvSpPr>
            <a:spLocks noGrp="1"/>
          </p:cNvSpPr>
          <p:nvPr>
            <p:ph type="sldNum" sz="quarter" idx="12"/>
          </p:nvPr>
        </p:nvSpPr>
        <p:spPr/>
        <p:txBody>
          <a:bodyPr/>
          <a:lstStyle/>
          <a:p>
            <a:fld id="{03E144B9-7C88-4E02-A74F-82E3365C769A}" type="slidenum">
              <a:rPr lang="pl-PL" smtClean="0"/>
              <a:t>‹#›</a:t>
            </a:fld>
            <a:endParaRPr lang="pl-PL"/>
          </a:p>
        </p:txBody>
      </p:sp>
    </p:spTree>
    <p:extLst>
      <p:ext uri="{BB962C8B-B14F-4D97-AF65-F5344CB8AC3E}">
        <p14:creationId xmlns:p14="http://schemas.microsoft.com/office/powerpoint/2010/main" val="2694787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03D9F0EF-0448-42B8-BDA8-DB21F0F23795}"/>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 xmlns:a16="http://schemas.microsoft.com/office/drawing/2014/main" id="{93E98544-D7C9-453C-81F1-A848FE4CB833}"/>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C92AFDCE-FD29-49FB-9FF5-ED4723252ADE}"/>
              </a:ext>
            </a:extLst>
          </p:cNvPr>
          <p:cNvSpPr>
            <a:spLocks noGrp="1"/>
          </p:cNvSpPr>
          <p:nvPr>
            <p:ph type="dt" sz="half" idx="10"/>
          </p:nvPr>
        </p:nvSpPr>
        <p:spPr/>
        <p:txBody>
          <a:bodyPr/>
          <a:lstStyle/>
          <a:p>
            <a:fld id="{AFE2602D-CCC7-46B1-AB88-B99782286D59}" type="datetimeFigureOut">
              <a:rPr lang="pl-PL" smtClean="0"/>
              <a:t>07.07.2021</a:t>
            </a:fld>
            <a:endParaRPr lang="pl-PL"/>
          </a:p>
        </p:txBody>
      </p:sp>
      <p:sp>
        <p:nvSpPr>
          <p:cNvPr id="5" name="Symbol zastępczy stopki 4">
            <a:extLst>
              <a:ext uri="{FF2B5EF4-FFF2-40B4-BE49-F238E27FC236}">
                <a16:creationId xmlns="" xmlns:a16="http://schemas.microsoft.com/office/drawing/2014/main" id="{CC2DCD04-105C-4C9A-BFC2-FE12BD4259C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 xmlns:a16="http://schemas.microsoft.com/office/drawing/2014/main" id="{4ACDF35C-5914-4AD7-85C0-4334F2740F66}"/>
              </a:ext>
            </a:extLst>
          </p:cNvPr>
          <p:cNvSpPr>
            <a:spLocks noGrp="1"/>
          </p:cNvSpPr>
          <p:nvPr>
            <p:ph type="sldNum" sz="quarter" idx="12"/>
          </p:nvPr>
        </p:nvSpPr>
        <p:spPr/>
        <p:txBody>
          <a:bodyPr/>
          <a:lstStyle/>
          <a:p>
            <a:fld id="{03E144B9-7C88-4E02-A74F-82E3365C769A}" type="slidenum">
              <a:rPr lang="pl-PL" smtClean="0"/>
              <a:t>‹#›</a:t>
            </a:fld>
            <a:endParaRPr lang="pl-PL"/>
          </a:p>
        </p:txBody>
      </p:sp>
    </p:spTree>
    <p:extLst>
      <p:ext uri="{BB962C8B-B14F-4D97-AF65-F5344CB8AC3E}">
        <p14:creationId xmlns:p14="http://schemas.microsoft.com/office/powerpoint/2010/main" val="1202405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 xmlns:a16="http://schemas.microsoft.com/office/drawing/2014/main" id="{82D369D6-3D45-4ECC-9ED7-3D34570FF424}"/>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 xmlns:a16="http://schemas.microsoft.com/office/drawing/2014/main" id="{4636AA3A-7690-45E3-B9C5-6629D9987CCD}"/>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4EE2E81D-AA44-419A-9B9E-980F9F788735}"/>
              </a:ext>
            </a:extLst>
          </p:cNvPr>
          <p:cNvSpPr>
            <a:spLocks noGrp="1"/>
          </p:cNvSpPr>
          <p:nvPr>
            <p:ph type="dt" sz="half" idx="10"/>
          </p:nvPr>
        </p:nvSpPr>
        <p:spPr/>
        <p:txBody>
          <a:bodyPr/>
          <a:lstStyle/>
          <a:p>
            <a:fld id="{AFE2602D-CCC7-46B1-AB88-B99782286D59}" type="datetimeFigureOut">
              <a:rPr lang="pl-PL" smtClean="0"/>
              <a:t>07.07.2021</a:t>
            </a:fld>
            <a:endParaRPr lang="pl-PL"/>
          </a:p>
        </p:txBody>
      </p:sp>
      <p:sp>
        <p:nvSpPr>
          <p:cNvPr id="5" name="Symbol zastępczy stopki 4">
            <a:extLst>
              <a:ext uri="{FF2B5EF4-FFF2-40B4-BE49-F238E27FC236}">
                <a16:creationId xmlns="" xmlns:a16="http://schemas.microsoft.com/office/drawing/2014/main" id="{221DDE81-A28D-48FB-B1A7-E9FFFC3FF73A}"/>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 xmlns:a16="http://schemas.microsoft.com/office/drawing/2014/main" id="{380CF7A1-D1C4-47AE-A9FC-05D16DC8A7BE}"/>
              </a:ext>
            </a:extLst>
          </p:cNvPr>
          <p:cNvSpPr>
            <a:spLocks noGrp="1"/>
          </p:cNvSpPr>
          <p:nvPr>
            <p:ph type="sldNum" sz="quarter" idx="12"/>
          </p:nvPr>
        </p:nvSpPr>
        <p:spPr/>
        <p:txBody>
          <a:bodyPr/>
          <a:lstStyle/>
          <a:p>
            <a:fld id="{03E144B9-7C88-4E02-A74F-82E3365C769A}" type="slidenum">
              <a:rPr lang="pl-PL" smtClean="0"/>
              <a:t>‹#›</a:t>
            </a:fld>
            <a:endParaRPr lang="pl-PL"/>
          </a:p>
        </p:txBody>
      </p:sp>
    </p:spTree>
    <p:extLst>
      <p:ext uri="{BB962C8B-B14F-4D97-AF65-F5344CB8AC3E}">
        <p14:creationId xmlns:p14="http://schemas.microsoft.com/office/powerpoint/2010/main" val="237053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15E7951B-B94A-49B9-9919-F3D271F7E29A}"/>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 xmlns:a16="http://schemas.microsoft.com/office/drawing/2014/main" id="{EC6C63B9-10BF-4031-B17A-C9EE9859A2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 xmlns:a16="http://schemas.microsoft.com/office/drawing/2014/main" id="{378513DB-F415-44DE-B5EE-7C20C5AA946D}"/>
              </a:ext>
            </a:extLst>
          </p:cNvPr>
          <p:cNvSpPr>
            <a:spLocks noGrp="1"/>
          </p:cNvSpPr>
          <p:nvPr>
            <p:ph type="dt" sz="half" idx="10"/>
          </p:nvPr>
        </p:nvSpPr>
        <p:spPr/>
        <p:txBody>
          <a:bodyPr/>
          <a:lstStyle/>
          <a:p>
            <a:fld id="{AFE2602D-CCC7-46B1-AB88-B99782286D59}" type="datetimeFigureOut">
              <a:rPr lang="pl-PL" smtClean="0">
                <a:solidFill>
                  <a:prstClr val="black">
                    <a:tint val="75000"/>
                  </a:prstClr>
                </a:solidFill>
              </a:rPr>
              <a:pPr/>
              <a:t>07.07.2021</a:t>
            </a:fld>
            <a:endParaRPr lang="pl-PL">
              <a:solidFill>
                <a:prstClr val="black">
                  <a:tint val="75000"/>
                </a:prstClr>
              </a:solidFill>
            </a:endParaRPr>
          </a:p>
        </p:txBody>
      </p:sp>
      <p:sp>
        <p:nvSpPr>
          <p:cNvPr id="5" name="Symbol zastępczy stopki 4">
            <a:extLst>
              <a:ext uri="{FF2B5EF4-FFF2-40B4-BE49-F238E27FC236}">
                <a16:creationId xmlns="" xmlns:a16="http://schemas.microsoft.com/office/drawing/2014/main" id="{525FAA5A-D380-412D-A08B-9B3B2B253A0F}"/>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 xmlns:a16="http://schemas.microsoft.com/office/drawing/2014/main" id="{26D60924-B148-43FA-A65A-A64D5A6B4BAA}"/>
              </a:ext>
            </a:extLst>
          </p:cNvPr>
          <p:cNvSpPr>
            <a:spLocks noGrp="1"/>
          </p:cNvSpPr>
          <p:nvPr>
            <p:ph type="sldNum" sz="quarter" idx="12"/>
          </p:nvPr>
        </p:nvSpPr>
        <p:spPr/>
        <p:txBody>
          <a:bodyPr/>
          <a:lstStyle/>
          <a:p>
            <a:fld id="{03E144B9-7C88-4E02-A74F-82E3365C769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271861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0D952B08-5357-4E03-B7E8-05D6DE08B59D}"/>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 xmlns:a16="http://schemas.microsoft.com/office/drawing/2014/main" id="{6D71FEE4-B8CB-468B-A644-D023FD0EC413}"/>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B4B02C7B-F4E1-426C-815F-42C4A9D8DD53}"/>
              </a:ext>
            </a:extLst>
          </p:cNvPr>
          <p:cNvSpPr>
            <a:spLocks noGrp="1"/>
          </p:cNvSpPr>
          <p:nvPr>
            <p:ph type="dt" sz="half" idx="10"/>
          </p:nvPr>
        </p:nvSpPr>
        <p:spPr/>
        <p:txBody>
          <a:bodyPr/>
          <a:lstStyle/>
          <a:p>
            <a:fld id="{AFE2602D-CCC7-46B1-AB88-B99782286D59}" type="datetimeFigureOut">
              <a:rPr lang="pl-PL" smtClean="0">
                <a:solidFill>
                  <a:prstClr val="black">
                    <a:tint val="75000"/>
                  </a:prstClr>
                </a:solidFill>
              </a:rPr>
              <a:pPr/>
              <a:t>07.07.2021</a:t>
            </a:fld>
            <a:endParaRPr lang="pl-PL">
              <a:solidFill>
                <a:prstClr val="black">
                  <a:tint val="75000"/>
                </a:prstClr>
              </a:solidFill>
            </a:endParaRPr>
          </a:p>
        </p:txBody>
      </p:sp>
      <p:sp>
        <p:nvSpPr>
          <p:cNvPr id="5" name="Symbol zastępczy stopki 4">
            <a:extLst>
              <a:ext uri="{FF2B5EF4-FFF2-40B4-BE49-F238E27FC236}">
                <a16:creationId xmlns="" xmlns:a16="http://schemas.microsoft.com/office/drawing/2014/main" id="{FA0EE036-6C63-4F46-946F-A9FCFD7CADF4}"/>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 xmlns:a16="http://schemas.microsoft.com/office/drawing/2014/main" id="{65EC4627-CE46-4D28-B8B3-0E48D5F39D08}"/>
              </a:ext>
            </a:extLst>
          </p:cNvPr>
          <p:cNvSpPr>
            <a:spLocks noGrp="1"/>
          </p:cNvSpPr>
          <p:nvPr>
            <p:ph type="sldNum" sz="quarter" idx="12"/>
          </p:nvPr>
        </p:nvSpPr>
        <p:spPr/>
        <p:txBody>
          <a:bodyPr/>
          <a:lstStyle/>
          <a:p>
            <a:fld id="{03E144B9-7C88-4E02-A74F-82E3365C769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16874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37DBCF2C-5750-4DE2-A88A-6220D3410EB8}"/>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 xmlns:a16="http://schemas.microsoft.com/office/drawing/2014/main" id="{86B2EB1A-44E4-4F15-824F-F68DACBDC9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 xmlns:a16="http://schemas.microsoft.com/office/drawing/2014/main" id="{4CF8416B-7B9A-4E96-A1B7-E64E19BEE259}"/>
              </a:ext>
            </a:extLst>
          </p:cNvPr>
          <p:cNvSpPr>
            <a:spLocks noGrp="1"/>
          </p:cNvSpPr>
          <p:nvPr>
            <p:ph type="dt" sz="half" idx="10"/>
          </p:nvPr>
        </p:nvSpPr>
        <p:spPr/>
        <p:txBody>
          <a:bodyPr/>
          <a:lstStyle/>
          <a:p>
            <a:fld id="{AFE2602D-CCC7-46B1-AB88-B99782286D59}" type="datetimeFigureOut">
              <a:rPr lang="pl-PL" smtClean="0">
                <a:solidFill>
                  <a:prstClr val="black">
                    <a:tint val="75000"/>
                  </a:prstClr>
                </a:solidFill>
              </a:rPr>
              <a:pPr/>
              <a:t>07.07.2021</a:t>
            </a:fld>
            <a:endParaRPr lang="pl-PL">
              <a:solidFill>
                <a:prstClr val="black">
                  <a:tint val="75000"/>
                </a:prstClr>
              </a:solidFill>
            </a:endParaRPr>
          </a:p>
        </p:txBody>
      </p:sp>
      <p:sp>
        <p:nvSpPr>
          <p:cNvPr id="5" name="Symbol zastępczy stopki 4">
            <a:extLst>
              <a:ext uri="{FF2B5EF4-FFF2-40B4-BE49-F238E27FC236}">
                <a16:creationId xmlns="" xmlns:a16="http://schemas.microsoft.com/office/drawing/2014/main" id="{197CC2C3-3392-4065-846D-88A1DCA35C14}"/>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 xmlns:a16="http://schemas.microsoft.com/office/drawing/2014/main" id="{61446F17-723D-499D-AE42-DC38C529318D}"/>
              </a:ext>
            </a:extLst>
          </p:cNvPr>
          <p:cNvSpPr>
            <a:spLocks noGrp="1"/>
          </p:cNvSpPr>
          <p:nvPr>
            <p:ph type="sldNum" sz="quarter" idx="12"/>
          </p:nvPr>
        </p:nvSpPr>
        <p:spPr/>
        <p:txBody>
          <a:bodyPr/>
          <a:lstStyle/>
          <a:p>
            <a:fld id="{03E144B9-7C88-4E02-A74F-82E3365C769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885220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30A83CB9-99D4-4E38-8B9C-FF102EBA6762}"/>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 xmlns:a16="http://schemas.microsoft.com/office/drawing/2014/main" id="{31FC0318-1B52-440C-A183-34B62F878916}"/>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 xmlns:a16="http://schemas.microsoft.com/office/drawing/2014/main" id="{318415FC-359D-49CE-80BF-5FF552DC6353}"/>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 xmlns:a16="http://schemas.microsoft.com/office/drawing/2014/main" id="{504867E0-BE35-4A68-96BE-18A02ABF5037}"/>
              </a:ext>
            </a:extLst>
          </p:cNvPr>
          <p:cNvSpPr>
            <a:spLocks noGrp="1"/>
          </p:cNvSpPr>
          <p:nvPr>
            <p:ph type="dt" sz="half" idx="10"/>
          </p:nvPr>
        </p:nvSpPr>
        <p:spPr/>
        <p:txBody>
          <a:bodyPr/>
          <a:lstStyle/>
          <a:p>
            <a:fld id="{AFE2602D-CCC7-46B1-AB88-B99782286D59}" type="datetimeFigureOut">
              <a:rPr lang="pl-PL" smtClean="0">
                <a:solidFill>
                  <a:prstClr val="black">
                    <a:tint val="75000"/>
                  </a:prstClr>
                </a:solidFill>
              </a:rPr>
              <a:pPr/>
              <a:t>07.07.2021</a:t>
            </a:fld>
            <a:endParaRPr lang="pl-PL">
              <a:solidFill>
                <a:prstClr val="black">
                  <a:tint val="75000"/>
                </a:prstClr>
              </a:solidFill>
            </a:endParaRPr>
          </a:p>
        </p:txBody>
      </p:sp>
      <p:sp>
        <p:nvSpPr>
          <p:cNvPr id="6" name="Symbol zastępczy stopki 5">
            <a:extLst>
              <a:ext uri="{FF2B5EF4-FFF2-40B4-BE49-F238E27FC236}">
                <a16:creationId xmlns="" xmlns:a16="http://schemas.microsoft.com/office/drawing/2014/main" id="{8D67E6CE-8268-49B5-9193-2F497BEB981C}"/>
              </a:ext>
            </a:extLst>
          </p:cNvPr>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a:extLst>
              <a:ext uri="{FF2B5EF4-FFF2-40B4-BE49-F238E27FC236}">
                <a16:creationId xmlns="" xmlns:a16="http://schemas.microsoft.com/office/drawing/2014/main" id="{B4BF98B2-68BE-4897-A3A6-3E0CD92F9245}"/>
              </a:ext>
            </a:extLst>
          </p:cNvPr>
          <p:cNvSpPr>
            <a:spLocks noGrp="1"/>
          </p:cNvSpPr>
          <p:nvPr>
            <p:ph type="sldNum" sz="quarter" idx="12"/>
          </p:nvPr>
        </p:nvSpPr>
        <p:spPr/>
        <p:txBody>
          <a:bodyPr/>
          <a:lstStyle/>
          <a:p>
            <a:fld id="{03E144B9-7C88-4E02-A74F-82E3365C769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219156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A167382A-9D85-4225-9DFA-84A3314F4641}"/>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 xmlns:a16="http://schemas.microsoft.com/office/drawing/2014/main" id="{2234877D-81B5-4564-87D5-6D18E88BE9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 xmlns:a16="http://schemas.microsoft.com/office/drawing/2014/main" id="{30AA639C-C8AC-4D33-89EF-A5CDF1D41558}"/>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 xmlns:a16="http://schemas.microsoft.com/office/drawing/2014/main" id="{B1855B96-E804-4C29-BF67-E03049AE00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 xmlns:a16="http://schemas.microsoft.com/office/drawing/2014/main" id="{576D971C-7F35-48D2-872D-D756DA260117}"/>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 xmlns:a16="http://schemas.microsoft.com/office/drawing/2014/main" id="{D0B29CE4-45E1-4E62-A51C-38099FE8CE53}"/>
              </a:ext>
            </a:extLst>
          </p:cNvPr>
          <p:cNvSpPr>
            <a:spLocks noGrp="1"/>
          </p:cNvSpPr>
          <p:nvPr>
            <p:ph type="dt" sz="half" idx="10"/>
          </p:nvPr>
        </p:nvSpPr>
        <p:spPr/>
        <p:txBody>
          <a:bodyPr/>
          <a:lstStyle/>
          <a:p>
            <a:fld id="{AFE2602D-CCC7-46B1-AB88-B99782286D59}" type="datetimeFigureOut">
              <a:rPr lang="pl-PL" smtClean="0">
                <a:solidFill>
                  <a:prstClr val="black">
                    <a:tint val="75000"/>
                  </a:prstClr>
                </a:solidFill>
              </a:rPr>
              <a:pPr/>
              <a:t>07.07.2021</a:t>
            </a:fld>
            <a:endParaRPr lang="pl-PL">
              <a:solidFill>
                <a:prstClr val="black">
                  <a:tint val="75000"/>
                </a:prstClr>
              </a:solidFill>
            </a:endParaRPr>
          </a:p>
        </p:txBody>
      </p:sp>
      <p:sp>
        <p:nvSpPr>
          <p:cNvPr id="8" name="Symbol zastępczy stopki 7">
            <a:extLst>
              <a:ext uri="{FF2B5EF4-FFF2-40B4-BE49-F238E27FC236}">
                <a16:creationId xmlns="" xmlns:a16="http://schemas.microsoft.com/office/drawing/2014/main" id="{403B6468-388F-4B59-B632-3BC1E33818B0}"/>
              </a:ext>
            </a:extLst>
          </p:cNvPr>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a:extLst>
              <a:ext uri="{FF2B5EF4-FFF2-40B4-BE49-F238E27FC236}">
                <a16:creationId xmlns="" xmlns:a16="http://schemas.microsoft.com/office/drawing/2014/main" id="{6CBE3096-6312-4B59-B39F-76BC4420819A}"/>
              </a:ext>
            </a:extLst>
          </p:cNvPr>
          <p:cNvSpPr>
            <a:spLocks noGrp="1"/>
          </p:cNvSpPr>
          <p:nvPr>
            <p:ph type="sldNum" sz="quarter" idx="12"/>
          </p:nvPr>
        </p:nvSpPr>
        <p:spPr/>
        <p:txBody>
          <a:bodyPr/>
          <a:lstStyle/>
          <a:p>
            <a:fld id="{03E144B9-7C88-4E02-A74F-82E3365C769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932295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709491B-C2AD-4DF1-B7F2-26114C85DBD1}"/>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 xmlns:a16="http://schemas.microsoft.com/office/drawing/2014/main" id="{D97674DC-338A-454F-A92C-E7332EF510DA}"/>
              </a:ext>
            </a:extLst>
          </p:cNvPr>
          <p:cNvSpPr>
            <a:spLocks noGrp="1"/>
          </p:cNvSpPr>
          <p:nvPr>
            <p:ph type="dt" sz="half" idx="10"/>
          </p:nvPr>
        </p:nvSpPr>
        <p:spPr/>
        <p:txBody>
          <a:bodyPr/>
          <a:lstStyle/>
          <a:p>
            <a:fld id="{AFE2602D-CCC7-46B1-AB88-B99782286D59}" type="datetimeFigureOut">
              <a:rPr lang="pl-PL" smtClean="0">
                <a:solidFill>
                  <a:prstClr val="black">
                    <a:tint val="75000"/>
                  </a:prstClr>
                </a:solidFill>
              </a:rPr>
              <a:pPr/>
              <a:t>07.07.2021</a:t>
            </a:fld>
            <a:endParaRPr lang="pl-PL">
              <a:solidFill>
                <a:prstClr val="black">
                  <a:tint val="75000"/>
                </a:prstClr>
              </a:solidFill>
            </a:endParaRPr>
          </a:p>
        </p:txBody>
      </p:sp>
      <p:sp>
        <p:nvSpPr>
          <p:cNvPr id="4" name="Symbol zastępczy stopki 3">
            <a:extLst>
              <a:ext uri="{FF2B5EF4-FFF2-40B4-BE49-F238E27FC236}">
                <a16:creationId xmlns="" xmlns:a16="http://schemas.microsoft.com/office/drawing/2014/main" id="{6E8559FF-1671-4A79-98E3-C1F301CE8C86}"/>
              </a:ext>
            </a:extLst>
          </p:cNvPr>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a:extLst>
              <a:ext uri="{FF2B5EF4-FFF2-40B4-BE49-F238E27FC236}">
                <a16:creationId xmlns="" xmlns:a16="http://schemas.microsoft.com/office/drawing/2014/main" id="{24D32CD4-020A-4273-A6A2-923003CAE7A5}"/>
              </a:ext>
            </a:extLst>
          </p:cNvPr>
          <p:cNvSpPr>
            <a:spLocks noGrp="1"/>
          </p:cNvSpPr>
          <p:nvPr>
            <p:ph type="sldNum" sz="quarter" idx="12"/>
          </p:nvPr>
        </p:nvSpPr>
        <p:spPr/>
        <p:txBody>
          <a:bodyPr/>
          <a:lstStyle/>
          <a:p>
            <a:fld id="{03E144B9-7C88-4E02-A74F-82E3365C769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594127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 xmlns:a16="http://schemas.microsoft.com/office/drawing/2014/main" id="{88C8BA69-35A2-4A5E-8940-18C6986FD2F1}"/>
              </a:ext>
            </a:extLst>
          </p:cNvPr>
          <p:cNvSpPr>
            <a:spLocks noGrp="1"/>
          </p:cNvSpPr>
          <p:nvPr>
            <p:ph type="dt" sz="half" idx="10"/>
          </p:nvPr>
        </p:nvSpPr>
        <p:spPr/>
        <p:txBody>
          <a:bodyPr/>
          <a:lstStyle/>
          <a:p>
            <a:fld id="{AFE2602D-CCC7-46B1-AB88-B99782286D59}" type="datetimeFigureOut">
              <a:rPr lang="pl-PL" smtClean="0">
                <a:solidFill>
                  <a:prstClr val="black">
                    <a:tint val="75000"/>
                  </a:prstClr>
                </a:solidFill>
              </a:rPr>
              <a:pPr/>
              <a:t>07.07.2021</a:t>
            </a:fld>
            <a:endParaRPr lang="pl-PL">
              <a:solidFill>
                <a:prstClr val="black">
                  <a:tint val="75000"/>
                </a:prstClr>
              </a:solidFill>
            </a:endParaRPr>
          </a:p>
        </p:txBody>
      </p:sp>
      <p:sp>
        <p:nvSpPr>
          <p:cNvPr id="3" name="Symbol zastępczy stopki 2">
            <a:extLst>
              <a:ext uri="{FF2B5EF4-FFF2-40B4-BE49-F238E27FC236}">
                <a16:creationId xmlns="" xmlns:a16="http://schemas.microsoft.com/office/drawing/2014/main" id="{3FF13F26-23B3-430E-BC46-AD2E8C394FEB}"/>
              </a:ext>
            </a:extLst>
          </p:cNvPr>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a:extLst>
              <a:ext uri="{FF2B5EF4-FFF2-40B4-BE49-F238E27FC236}">
                <a16:creationId xmlns="" xmlns:a16="http://schemas.microsoft.com/office/drawing/2014/main" id="{3D26CA1D-DCBA-4543-A3F9-BD826DD04340}"/>
              </a:ext>
            </a:extLst>
          </p:cNvPr>
          <p:cNvSpPr>
            <a:spLocks noGrp="1"/>
          </p:cNvSpPr>
          <p:nvPr>
            <p:ph type="sldNum" sz="quarter" idx="12"/>
          </p:nvPr>
        </p:nvSpPr>
        <p:spPr/>
        <p:txBody>
          <a:bodyPr/>
          <a:lstStyle/>
          <a:p>
            <a:fld id="{03E144B9-7C88-4E02-A74F-82E3365C769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010935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B7C8222F-67FE-4979-AF82-E93DA884C13D}"/>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 xmlns:a16="http://schemas.microsoft.com/office/drawing/2014/main" id="{221F65EF-B123-4C67-A7A5-3639F59548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 xmlns:a16="http://schemas.microsoft.com/office/drawing/2014/main" id="{CBF0CC4E-8010-44B9-89E4-7034DDD49C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41E81688-C0C6-4060-8FF5-E8B85D3BE887}"/>
              </a:ext>
            </a:extLst>
          </p:cNvPr>
          <p:cNvSpPr>
            <a:spLocks noGrp="1"/>
          </p:cNvSpPr>
          <p:nvPr>
            <p:ph type="dt" sz="half" idx="10"/>
          </p:nvPr>
        </p:nvSpPr>
        <p:spPr/>
        <p:txBody>
          <a:bodyPr/>
          <a:lstStyle/>
          <a:p>
            <a:fld id="{AFE2602D-CCC7-46B1-AB88-B99782286D59}" type="datetimeFigureOut">
              <a:rPr lang="pl-PL" smtClean="0">
                <a:solidFill>
                  <a:prstClr val="black">
                    <a:tint val="75000"/>
                  </a:prstClr>
                </a:solidFill>
              </a:rPr>
              <a:pPr/>
              <a:t>07.07.2021</a:t>
            </a:fld>
            <a:endParaRPr lang="pl-PL">
              <a:solidFill>
                <a:prstClr val="black">
                  <a:tint val="75000"/>
                </a:prstClr>
              </a:solidFill>
            </a:endParaRPr>
          </a:p>
        </p:txBody>
      </p:sp>
      <p:sp>
        <p:nvSpPr>
          <p:cNvPr id="6" name="Symbol zastępczy stopki 5">
            <a:extLst>
              <a:ext uri="{FF2B5EF4-FFF2-40B4-BE49-F238E27FC236}">
                <a16:creationId xmlns="" xmlns:a16="http://schemas.microsoft.com/office/drawing/2014/main" id="{5F8C7F65-913C-443F-96C8-FCE9BD3A783E}"/>
              </a:ext>
            </a:extLst>
          </p:cNvPr>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a:extLst>
              <a:ext uri="{FF2B5EF4-FFF2-40B4-BE49-F238E27FC236}">
                <a16:creationId xmlns="" xmlns:a16="http://schemas.microsoft.com/office/drawing/2014/main" id="{48DAB2C0-9796-41EE-AA80-73F25B4F328F}"/>
              </a:ext>
            </a:extLst>
          </p:cNvPr>
          <p:cNvSpPr>
            <a:spLocks noGrp="1"/>
          </p:cNvSpPr>
          <p:nvPr>
            <p:ph type="sldNum" sz="quarter" idx="12"/>
          </p:nvPr>
        </p:nvSpPr>
        <p:spPr/>
        <p:txBody>
          <a:bodyPr/>
          <a:lstStyle/>
          <a:p>
            <a:fld id="{03E144B9-7C88-4E02-A74F-82E3365C769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358039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0D952B08-5357-4E03-B7E8-05D6DE08B59D}"/>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 xmlns:a16="http://schemas.microsoft.com/office/drawing/2014/main" id="{6D71FEE4-B8CB-468B-A644-D023FD0EC413}"/>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B4B02C7B-F4E1-426C-815F-42C4A9D8DD53}"/>
              </a:ext>
            </a:extLst>
          </p:cNvPr>
          <p:cNvSpPr>
            <a:spLocks noGrp="1"/>
          </p:cNvSpPr>
          <p:nvPr>
            <p:ph type="dt" sz="half" idx="10"/>
          </p:nvPr>
        </p:nvSpPr>
        <p:spPr/>
        <p:txBody>
          <a:bodyPr/>
          <a:lstStyle/>
          <a:p>
            <a:fld id="{AFE2602D-CCC7-46B1-AB88-B99782286D59}" type="datetimeFigureOut">
              <a:rPr lang="pl-PL" smtClean="0"/>
              <a:t>07.07.2021</a:t>
            </a:fld>
            <a:endParaRPr lang="pl-PL"/>
          </a:p>
        </p:txBody>
      </p:sp>
      <p:sp>
        <p:nvSpPr>
          <p:cNvPr id="5" name="Symbol zastępczy stopki 4">
            <a:extLst>
              <a:ext uri="{FF2B5EF4-FFF2-40B4-BE49-F238E27FC236}">
                <a16:creationId xmlns="" xmlns:a16="http://schemas.microsoft.com/office/drawing/2014/main" id="{FA0EE036-6C63-4F46-946F-A9FCFD7CADF4}"/>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 xmlns:a16="http://schemas.microsoft.com/office/drawing/2014/main" id="{65EC4627-CE46-4D28-B8B3-0E48D5F39D08}"/>
              </a:ext>
            </a:extLst>
          </p:cNvPr>
          <p:cNvSpPr>
            <a:spLocks noGrp="1"/>
          </p:cNvSpPr>
          <p:nvPr>
            <p:ph type="sldNum" sz="quarter" idx="12"/>
          </p:nvPr>
        </p:nvSpPr>
        <p:spPr/>
        <p:txBody>
          <a:bodyPr/>
          <a:lstStyle/>
          <a:p>
            <a:fld id="{03E144B9-7C88-4E02-A74F-82E3365C769A}" type="slidenum">
              <a:rPr lang="pl-PL" smtClean="0"/>
              <a:t>‹#›</a:t>
            </a:fld>
            <a:endParaRPr lang="pl-PL"/>
          </a:p>
        </p:txBody>
      </p:sp>
    </p:spTree>
    <p:extLst>
      <p:ext uri="{BB962C8B-B14F-4D97-AF65-F5344CB8AC3E}">
        <p14:creationId xmlns:p14="http://schemas.microsoft.com/office/powerpoint/2010/main" val="17970791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84DF3CD-DF69-4384-B44D-E3CE51830012}"/>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 xmlns:a16="http://schemas.microsoft.com/office/drawing/2014/main" id="{7EDB5CD5-5F8D-4786-9798-5333E03431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 xmlns:a16="http://schemas.microsoft.com/office/drawing/2014/main" id="{22069721-FFEC-434E-AFFA-823A204136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9DA58579-47A0-46CF-96DD-569121DB9D42}"/>
              </a:ext>
            </a:extLst>
          </p:cNvPr>
          <p:cNvSpPr>
            <a:spLocks noGrp="1"/>
          </p:cNvSpPr>
          <p:nvPr>
            <p:ph type="dt" sz="half" idx="10"/>
          </p:nvPr>
        </p:nvSpPr>
        <p:spPr/>
        <p:txBody>
          <a:bodyPr/>
          <a:lstStyle/>
          <a:p>
            <a:fld id="{AFE2602D-CCC7-46B1-AB88-B99782286D59}" type="datetimeFigureOut">
              <a:rPr lang="pl-PL" smtClean="0">
                <a:solidFill>
                  <a:prstClr val="black">
                    <a:tint val="75000"/>
                  </a:prstClr>
                </a:solidFill>
              </a:rPr>
              <a:pPr/>
              <a:t>07.07.2021</a:t>
            </a:fld>
            <a:endParaRPr lang="pl-PL">
              <a:solidFill>
                <a:prstClr val="black">
                  <a:tint val="75000"/>
                </a:prstClr>
              </a:solidFill>
            </a:endParaRPr>
          </a:p>
        </p:txBody>
      </p:sp>
      <p:sp>
        <p:nvSpPr>
          <p:cNvPr id="6" name="Symbol zastępczy stopki 5">
            <a:extLst>
              <a:ext uri="{FF2B5EF4-FFF2-40B4-BE49-F238E27FC236}">
                <a16:creationId xmlns="" xmlns:a16="http://schemas.microsoft.com/office/drawing/2014/main" id="{A7456615-CDDC-4528-90FA-6984C3632053}"/>
              </a:ext>
            </a:extLst>
          </p:cNvPr>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a:extLst>
              <a:ext uri="{FF2B5EF4-FFF2-40B4-BE49-F238E27FC236}">
                <a16:creationId xmlns="" xmlns:a16="http://schemas.microsoft.com/office/drawing/2014/main" id="{7BDFE969-7286-48FF-9B44-87FF2BABAE10}"/>
              </a:ext>
            </a:extLst>
          </p:cNvPr>
          <p:cNvSpPr>
            <a:spLocks noGrp="1"/>
          </p:cNvSpPr>
          <p:nvPr>
            <p:ph type="sldNum" sz="quarter" idx="12"/>
          </p:nvPr>
        </p:nvSpPr>
        <p:spPr/>
        <p:txBody>
          <a:bodyPr/>
          <a:lstStyle/>
          <a:p>
            <a:fld id="{03E144B9-7C88-4E02-A74F-82E3365C769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335048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03D9F0EF-0448-42B8-BDA8-DB21F0F23795}"/>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 xmlns:a16="http://schemas.microsoft.com/office/drawing/2014/main" id="{93E98544-D7C9-453C-81F1-A848FE4CB833}"/>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C92AFDCE-FD29-49FB-9FF5-ED4723252ADE}"/>
              </a:ext>
            </a:extLst>
          </p:cNvPr>
          <p:cNvSpPr>
            <a:spLocks noGrp="1"/>
          </p:cNvSpPr>
          <p:nvPr>
            <p:ph type="dt" sz="half" idx="10"/>
          </p:nvPr>
        </p:nvSpPr>
        <p:spPr/>
        <p:txBody>
          <a:bodyPr/>
          <a:lstStyle/>
          <a:p>
            <a:fld id="{AFE2602D-CCC7-46B1-AB88-B99782286D59}" type="datetimeFigureOut">
              <a:rPr lang="pl-PL" smtClean="0">
                <a:solidFill>
                  <a:prstClr val="black">
                    <a:tint val="75000"/>
                  </a:prstClr>
                </a:solidFill>
              </a:rPr>
              <a:pPr/>
              <a:t>07.07.2021</a:t>
            </a:fld>
            <a:endParaRPr lang="pl-PL">
              <a:solidFill>
                <a:prstClr val="black">
                  <a:tint val="75000"/>
                </a:prstClr>
              </a:solidFill>
            </a:endParaRPr>
          </a:p>
        </p:txBody>
      </p:sp>
      <p:sp>
        <p:nvSpPr>
          <p:cNvPr id="5" name="Symbol zastępczy stopki 4">
            <a:extLst>
              <a:ext uri="{FF2B5EF4-FFF2-40B4-BE49-F238E27FC236}">
                <a16:creationId xmlns="" xmlns:a16="http://schemas.microsoft.com/office/drawing/2014/main" id="{CC2DCD04-105C-4C9A-BFC2-FE12BD4259C9}"/>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 xmlns:a16="http://schemas.microsoft.com/office/drawing/2014/main" id="{4ACDF35C-5914-4AD7-85C0-4334F2740F66}"/>
              </a:ext>
            </a:extLst>
          </p:cNvPr>
          <p:cNvSpPr>
            <a:spLocks noGrp="1"/>
          </p:cNvSpPr>
          <p:nvPr>
            <p:ph type="sldNum" sz="quarter" idx="12"/>
          </p:nvPr>
        </p:nvSpPr>
        <p:spPr/>
        <p:txBody>
          <a:bodyPr/>
          <a:lstStyle/>
          <a:p>
            <a:fld id="{03E144B9-7C88-4E02-A74F-82E3365C769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104907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 xmlns:a16="http://schemas.microsoft.com/office/drawing/2014/main" id="{82D369D6-3D45-4ECC-9ED7-3D34570FF424}"/>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 xmlns:a16="http://schemas.microsoft.com/office/drawing/2014/main" id="{4636AA3A-7690-45E3-B9C5-6629D9987CCD}"/>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4EE2E81D-AA44-419A-9B9E-980F9F788735}"/>
              </a:ext>
            </a:extLst>
          </p:cNvPr>
          <p:cNvSpPr>
            <a:spLocks noGrp="1"/>
          </p:cNvSpPr>
          <p:nvPr>
            <p:ph type="dt" sz="half" idx="10"/>
          </p:nvPr>
        </p:nvSpPr>
        <p:spPr/>
        <p:txBody>
          <a:bodyPr/>
          <a:lstStyle/>
          <a:p>
            <a:fld id="{AFE2602D-CCC7-46B1-AB88-B99782286D59}" type="datetimeFigureOut">
              <a:rPr lang="pl-PL" smtClean="0">
                <a:solidFill>
                  <a:prstClr val="black">
                    <a:tint val="75000"/>
                  </a:prstClr>
                </a:solidFill>
              </a:rPr>
              <a:pPr/>
              <a:t>07.07.2021</a:t>
            </a:fld>
            <a:endParaRPr lang="pl-PL">
              <a:solidFill>
                <a:prstClr val="black">
                  <a:tint val="75000"/>
                </a:prstClr>
              </a:solidFill>
            </a:endParaRPr>
          </a:p>
        </p:txBody>
      </p:sp>
      <p:sp>
        <p:nvSpPr>
          <p:cNvPr id="5" name="Symbol zastępczy stopki 4">
            <a:extLst>
              <a:ext uri="{FF2B5EF4-FFF2-40B4-BE49-F238E27FC236}">
                <a16:creationId xmlns="" xmlns:a16="http://schemas.microsoft.com/office/drawing/2014/main" id="{221DDE81-A28D-48FB-B1A7-E9FFFC3FF73A}"/>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 xmlns:a16="http://schemas.microsoft.com/office/drawing/2014/main" id="{380CF7A1-D1C4-47AE-A9FC-05D16DC8A7BE}"/>
              </a:ext>
            </a:extLst>
          </p:cNvPr>
          <p:cNvSpPr>
            <a:spLocks noGrp="1"/>
          </p:cNvSpPr>
          <p:nvPr>
            <p:ph type="sldNum" sz="quarter" idx="12"/>
          </p:nvPr>
        </p:nvSpPr>
        <p:spPr/>
        <p:txBody>
          <a:bodyPr/>
          <a:lstStyle/>
          <a:p>
            <a:fld id="{03E144B9-7C88-4E02-A74F-82E3365C769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35278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15E7951B-B94A-49B9-9919-F3D271F7E29A}"/>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 xmlns:a16="http://schemas.microsoft.com/office/drawing/2014/main" id="{EC6C63B9-10BF-4031-B17A-C9EE9859A2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 xmlns:a16="http://schemas.microsoft.com/office/drawing/2014/main" id="{378513DB-F415-44DE-B5EE-7C20C5AA946D}"/>
              </a:ext>
            </a:extLst>
          </p:cNvPr>
          <p:cNvSpPr>
            <a:spLocks noGrp="1"/>
          </p:cNvSpPr>
          <p:nvPr>
            <p:ph type="dt" sz="half" idx="10"/>
          </p:nvPr>
        </p:nvSpPr>
        <p:spPr/>
        <p:txBody>
          <a:bodyPr/>
          <a:lstStyle/>
          <a:p>
            <a:fld id="{AFE2602D-CCC7-46B1-AB88-B99782286D59}" type="datetimeFigureOut">
              <a:rPr lang="pl-PL" smtClean="0">
                <a:solidFill>
                  <a:prstClr val="black">
                    <a:tint val="75000"/>
                  </a:prstClr>
                </a:solidFill>
              </a:rPr>
              <a:pPr/>
              <a:t>07.07.2021</a:t>
            </a:fld>
            <a:endParaRPr lang="pl-PL">
              <a:solidFill>
                <a:prstClr val="black">
                  <a:tint val="75000"/>
                </a:prstClr>
              </a:solidFill>
            </a:endParaRPr>
          </a:p>
        </p:txBody>
      </p:sp>
      <p:sp>
        <p:nvSpPr>
          <p:cNvPr id="5" name="Symbol zastępczy stopki 4">
            <a:extLst>
              <a:ext uri="{FF2B5EF4-FFF2-40B4-BE49-F238E27FC236}">
                <a16:creationId xmlns="" xmlns:a16="http://schemas.microsoft.com/office/drawing/2014/main" id="{525FAA5A-D380-412D-A08B-9B3B2B253A0F}"/>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 xmlns:a16="http://schemas.microsoft.com/office/drawing/2014/main" id="{26D60924-B148-43FA-A65A-A64D5A6B4BAA}"/>
              </a:ext>
            </a:extLst>
          </p:cNvPr>
          <p:cNvSpPr>
            <a:spLocks noGrp="1"/>
          </p:cNvSpPr>
          <p:nvPr>
            <p:ph type="sldNum" sz="quarter" idx="12"/>
          </p:nvPr>
        </p:nvSpPr>
        <p:spPr/>
        <p:txBody>
          <a:bodyPr/>
          <a:lstStyle/>
          <a:p>
            <a:fld id="{03E144B9-7C88-4E02-A74F-82E3365C769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271861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0D952B08-5357-4E03-B7E8-05D6DE08B59D}"/>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 xmlns:a16="http://schemas.microsoft.com/office/drawing/2014/main" id="{6D71FEE4-B8CB-468B-A644-D023FD0EC413}"/>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B4B02C7B-F4E1-426C-815F-42C4A9D8DD53}"/>
              </a:ext>
            </a:extLst>
          </p:cNvPr>
          <p:cNvSpPr>
            <a:spLocks noGrp="1"/>
          </p:cNvSpPr>
          <p:nvPr>
            <p:ph type="dt" sz="half" idx="10"/>
          </p:nvPr>
        </p:nvSpPr>
        <p:spPr/>
        <p:txBody>
          <a:bodyPr/>
          <a:lstStyle/>
          <a:p>
            <a:fld id="{AFE2602D-CCC7-46B1-AB88-B99782286D59}" type="datetimeFigureOut">
              <a:rPr lang="pl-PL" smtClean="0">
                <a:solidFill>
                  <a:prstClr val="black">
                    <a:tint val="75000"/>
                  </a:prstClr>
                </a:solidFill>
              </a:rPr>
              <a:pPr/>
              <a:t>07.07.2021</a:t>
            </a:fld>
            <a:endParaRPr lang="pl-PL">
              <a:solidFill>
                <a:prstClr val="black">
                  <a:tint val="75000"/>
                </a:prstClr>
              </a:solidFill>
            </a:endParaRPr>
          </a:p>
        </p:txBody>
      </p:sp>
      <p:sp>
        <p:nvSpPr>
          <p:cNvPr id="5" name="Symbol zastępczy stopki 4">
            <a:extLst>
              <a:ext uri="{FF2B5EF4-FFF2-40B4-BE49-F238E27FC236}">
                <a16:creationId xmlns="" xmlns:a16="http://schemas.microsoft.com/office/drawing/2014/main" id="{FA0EE036-6C63-4F46-946F-A9FCFD7CADF4}"/>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 xmlns:a16="http://schemas.microsoft.com/office/drawing/2014/main" id="{65EC4627-CE46-4D28-B8B3-0E48D5F39D08}"/>
              </a:ext>
            </a:extLst>
          </p:cNvPr>
          <p:cNvSpPr>
            <a:spLocks noGrp="1"/>
          </p:cNvSpPr>
          <p:nvPr>
            <p:ph type="sldNum" sz="quarter" idx="12"/>
          </p:nvPr>
        </p:nvSpPr>
        <p:spPr/>
        <p:txBody>
          <a:bodyPr/>
          <a:lstStyle/>
          <a:p>
            <a:fld id="{03E144B9-7C88-4E02-A74F-82E3365C769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168747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37DBCF2C-5750-4DE2-A88A-6220D3410EB8}"/>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 xmlns:a16="http://schemas.microsoft.com/office/drawing/2014/main" id="{86B2EB1A-44E4-4F15-824F-F68DACBDC9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 xmlns:a16="http://schemas.microsoft.com/office/drawing/2014/main" id="{4CF8416B-7B9A-4E96-A1B7-E64E19BEE259}"/>
              </a:ext>
            </a:extLst>
          </p:cNvPr>
          <p:cNvSpPr>
            <a:spLocks noGrp="1"/>
          </p:cNvSpPr>
          <p:nvPr>
            <p:ph type="dt" sz="half" idx="10"/>
          </p:nvPr>
        </p:nvSpPr>
        <p:spPr/>
        <p:txBody>
          <a:bodyPr/>
          <a:lstStyle/>
          <a:p>
            <a:fld id="{AFE2602D-CCC7-46B1-AB88-B99782286D59}" type="datetimeFigureOut">
              <a:rPr lang="pl-PL" smtClean="0">
                <a:solidFill>
                  <a:prstClr val="black">
                    <a:tint val="75000"/>
                  </a:prstClr>
                </a:solidFill>
              </a:rPr>
              <a:pPr/>
              <a:t>07.07.2021</a:t>
            </a:fld>
            <a:endParaRPr lang="pl-PL">
              <a:solidFill>
                <a:prstClr val="black">
                  <a:tint val="75000"/>
                </a:prstClr>
              </a:solidFill>
            </a:endParaRPr>
          </a:p>
        </p:txBody>
      </p:sp>
      <p:sp>
        <p:nvSpPr>
          <p:cNvPr id="5" name="Symbol zastępczy stopki 4">
            <a:extLst>
              <a:ext uri="{FF2B5EF4-FFF2-40B4-BE49-F238E27FC236}">
                <a16:creationId xmlns="" xmlns:a16="http://schemas.microsoft.com/office/drawing/2014/main" id="{197CC2C3-3392-4065-846D-88A1DCA35C14}"/>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 xmlns:a16="http://schemas.microsoft.com/office/drawing/2014/main" id="{61446F17-723D-499D-AE42-DC38C529318D}"/>
              </a:ext>
            </a:extLst>
          </p:cNvPr>
          <p:cNvSpPr>
            <a:spLocks noGrp="1"/>
          </p:cNvSpPr>
          <p:nvPr>
            <p:ph type="sldNum" sz="quarter" idx="12"/>
          </p:nvPr>
        </p:nvSpPr>
        <p:spPr/>
        <p:txBody>
          <a:bodyPr/>
          <a:lstStyle/>
          <a:p>
            <a:fld id="{03E144B9-7C88-4E02-A74F-82E3365C769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885220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30A83CB9-99D4-4E38-8B9C-FF102EBA6762}"/>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 xmlns:a16="http://schemas.microsoft.com/office/drawing/2014/main" id="{31FC0318-1B52-440C-A183-34B62F878916}"/>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 xmlns:a16="http://schemas.microsoft.com/office/drawing/2014/main" id="{318415FC-359D-49CE-80BF-5FF552DC6353}"/>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 xmlns:a16="http://schemas.microsoft.com/office/drawing/2014/main" id="{504867E0-BE35-4A68-96BE-18A02ABF5037}"/>
              </a:ext>
            </a:extLst>
          </p:cNvPr>
          <p:cNvSpPr>
            <a:spLocks noGrp="1"/>
          </p:cNvSpPr>
          <p:nvPr>
            <p:ph type="dt" sz="half" idx="10"/>
          </p:nvPr>
        </p:nvSpPr>
        <p:spPr/>
        <p:txBody>
          <a:bodyPr/>
          <a:lstStyle/>
          <a:p>
            <a:fld id="{AFE2602D-CCC7-46B1-AB88-B99782286D59}" type="datetimeFigureOut">
              <a:rPr lang="pl-PL" smtClean="0">
                <a:solidFill>
                  <a:prstClr val="black">
                    <a:tint val="75000"/>
                  </a:prstClr>
                </a:solidFill>
              </a:rPr>
              <a:pPr/>
              <a:t>07.07.2021</a:t>
            </a:fld>
            <a:endParaRPr lang="pl-PL">
              <a:solidFill>
                <a:prstClr val="black">
                  <a:tint val="75000"/>
                </a:prstClr>
              </a:solidFill>
            </a:endParaRPr>
          </a:p>
        </p:txBody>
      </p:sp>
      <p:sp>
        <p:nvSpPr>
          <p:cNvPr id="6" name="Symbol zastępczy stopki 5">
            <a:extLst>
              <a:ext uri="{FF2B5EF4-FFF2-40B4-BE49-F238E27FC236}">
                <a16:creationId xmlns="" xmlns:a16="http://schemas.microsoft.com/office/drawing/2014/main" id="{8D67E6CE-8268-49B5-9193-2F497BEB981C}"/>
              </a:ext>
            </a:extLst>
          </p:cNvPr>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a:extLst>
              <a:ext uri="{FF2B5EF4-FFF2-40B4-BE49-F238E27FC236}">
                <a16:creationId xmlns="" xmlns:a16="http://schemas.microsoft.com/office/drawing/2014/main" id="{B4BF98B2-68BE-4897-A3A6-3E0CD92F9245}"/>
              </a:ext>
            </a:extLst>
          </p:cNvPr>
          <p:cNvSpPr>
            <a:spLocks noGrp="1"/>
          </p:cNvSpPr>
          <p:nvPr>
            <p:ph type="sldNum" sz="quarter" idx="12"/>
          </p:nvPr>
        </p:nvSpPr>
        <p:spPr/>
        <p:txBody>
          <a:bodyPr/>
          <a:lstStyle/>
          <a:p>
            <a:fld id="{03E144B9-7C88-4E02-A74F-82E3365C769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219156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A167382A-9D85-4225-9DFA-84A3314F4641}"/>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 xmlns:a16="http://schemas.microsoft.com/office/drawing/2014/main" id="{2234877D-81B5-4564-87D5-6D18E88BE9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 xmlns:a16="http://schemas.microsoft.com/office/drawing/2014/main" id="{30AA639C-C8AC-4D33-89EF-A5CDF1D41558}"/>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 xmlns:a16="http://schemas.microsoft.com/office/drawing/2014/main" id="{B1855B96-E804-4C29-BF67-E03049AE00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 xmlns:a16="http://schemas.microsoft.com/office/drawing/2014/main" id="{576D971C-7F35-48D2-872D-D756DA260117}"/>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 xmlns:a16="http://schemas.microsoft.com/office/drawing/2014/main" id="{D0B29CE4-45E1-4E62-A51C-38099FE8CE53}"/>
              </a:ext>
            </a:extLst>
          </p:cNvPr>
          <p:cNvSpPr>
            <a:spLocks noGrp="1"/>
          </p:cNvSpPr>
          <p:nvPr>
            <p:ph type="dt" sz="half" idx="10"/>
          </p:nvPr>
        </p:nvSpPr>
        <p:spPr/>
        <p:txBody>
          <a:bodyPr/>
          <a:lstStyle/>
          <a:p>
            <a:fld id="{AFE2602D-CCC7-46B1-AB88-B99782286D59}" type="datetimeFigureOut">
              <a:rPr lang="pl-PL" smtClean="0">
                <a:solidFill>
                  <a:prstClr val="black">
                    <a:tint val="75000"/>
                  </a:prstClr>
                </a:solidFill>
              </a:rPr>
              <a:pPr/>
              <a:t>07.07.2021</a:t>
            </a:fld>
            <a:endParaRPr lang="pl-PL">
              <a:solidFill>
                <a:prstClr val="black">
                  <a:tint val="75000"/>
                </a:prstClr>
              </a:solidFill>
            </a:endParaRPr>
          </a:p>
        </p:txBody>
      </p:sp>
      <p:sp>
        <p:nvSpPr>
          <p:cNvPr id="8" name="Symbol zastępczy stopki 7">
            <a:extLst>
              <a:ext uri="{FF2B5EF4-FFF2-40B4-BE49-F238E27FC236}">
                <a16:creationId xmlns="" xmlns:a16="http://schemas.microsoft.com/office/drawing/2014/main" id="{403B6468-388F-4B59-B632-3BC1E33818B0}"/>
              </a:ext>
            </a:extLst>
          </p:cNvPr>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a:extLst>
              <a:ext uri="{FF2B5EF4-FFF2-40B4-BE49-F238E27FC236}">
                <a16:creationId xmlns="" xmlns:a16="http://schemas.microsoft.com/office/drawing/2014/main" id="{6CBE3096-6312-4B59-B39F-76BC4420819A}"/>
              </a:ext>
            </a:extLst>
          </p:cNvPr>
          <p:cNvSpPr>
            <a:spLocks noGrp="1"/>
          </p:cNvSpPr>
          <p:nvPr>
            <p:ph type="sldNum" sz="quarter" idx="12"/>
          </p:nvPr>
        </p:nvSpPr>
        <p:spPr/>
        <p:txBody>
          <a:bodyPr/>
          <a:lstStyle/>
          <a:p>
            <a:fld id="{03E144B9-7C88-4E02-A74F-82E3365C769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932295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709491B-C2AD-4DF1-B7F2-26114C85DBD1}"/>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 xmlns:a16="http://schemas.microsoft.com/office/drawing/2014/main" id="{D97674DC-338A-454F-A92C-E7332EF510DA}"/>
              </a:ext>
            </a:extLst>
          </p:cNvPr>
          <p:cNvSpPr>
            <a:spLocks noGrp="1"/>
          </p:cNvSpPr>
          <p:nvPr>
            <p:ph type="dt" sz="half" idx="10"/>
          </p:nvPr>
        </p:nvSpPr>
        <p:spPr/>
        <p:txBody>
          <a:bodyPr/>
          <a:lstStyle/>
          <a:p>
            <a:fld id="{AFE2602D-CCC7-46B1-AB88-B99782286D59}" type="datetimeFigureOut">
              <a:rPr lang="pl-PL" smtClean="0">
                <a:solidFill>
                  <a:prstClr val="black">
                    <a:tint val="75000"/>
                  </a:prstClr>
                </a:solidFill>
              </a:rPr>
              <a:pPr/>
              <a:t>07.07.2021</a:t>
            </a:fld>
            <a:endParaRPr lang="pl-PL">
              <a:solidFill>
                <a:prstClr val="black">
                  <a:tint val="75000"/>
                </a:prstClr>
              </a:solidFill>
            </a:endParaRPr>
          </a:p>
        </p:txBody>
      </p:sp>
      <p:sp>
        <p:nvSpPr>
          <p:cNvPr id="4" name="Symbol zastępczy stopki 3">
            <a:extLst>
              <a:ext uri="{FF2B5EF4-FFF2-40B4-BE49-F238E27FC236}">
                <a16:creationId xmlns="" xmlns:a16="http://schemas.microsoft.com/office/drawing/2014/main" id="{6E8559FF-1671-4A79-98E3-C1F301CE8C86}"/>
              </a:ext>
            </a:extLst>
          </p:cNvPr>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a:extLst>
              <a:ext uri="{FF2B5EF4-FFF2-40B4-BE49-F238E27FC236}">
                <a16:creationId xmlns="" xmlns:a16="http://schemas.microsoft.com/office/drawing/2014/main" id="{24D32CD4-020A-4273-A6A2-923003CAE7A5}"/>
              </a:ext>
            </a:extLst>
          </p:cNvPr>
          <p:cNvSpPr>
            <a:spLocks noGrp="1"/>
          </p:cNvSpPr>
          <p:nvPr>
            <p:ph type="sldNum" sz="quarter" idx="12"/>
          </p:nvPr>
        </p:nvSpPr>
        <p:spPr/>
        <p:txBody>
          <a:bodyPr/>
          <a:lstStyle/>
          <a:p>
            <a:fld id="{03E144B9-7C88-4E02-A74F-82E3365C769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594127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 xmlns:a16="http://schemas.microsoft.com/office/drawing/2014/main" id="{88C8BA69-35A2-4A5E-8940-18C6986FD2F1}"/>
              </a:ext>
            </a:extLst>
          </p:cNvPr>
          <p:cNvSpPr>
            <a:spLocks noGrp="1"/>
          </p:cNvSpPr>
          <p:nvPr>
            <p:ph type="dt" sz="half" idx="10"/>
          </p:nvPr>
        </p:nvSpPr>
        <p:spPr/>
        <p:txBody>
          <a:bodyPr/>
          <a:lstStyle/>
          <a:p>
            <a:fld id="{AFE2602D-CCC7-46B1-AB88-B99782286D59}" type="datetimeFigureOut">
              <a:rPr lang="pl-PL" smtClean="0">
                <a:solidFill>
                  <a:prstClr val="black">
                    <a:tint val="75000"/>
                  </a:prstClr>
                </a:solidFill>
              </a:rPr>
              <a:pPr/>
              <a:t>07.07.2021</a:t>
            </a:fld>
            <a:endParaRPr lang="pl-PL">
              <a:solidFill>
                <a:prstClr val="black">
                  <a:tint val="75000"/>
                </a:prstClr>
              </a:solidFill>
            </a:endParaRPr>
          </a:p>
        </p:txBody>
      </p:sp>
      <p:sp>
        <p:nvSpPr>
          <p:cNvPr id="3" name="Symbol zastępczy stopki 2">
            <a:extLst>
              <a:ext uri="{FF2B5EF4-FFF2-40B4-BE49-F238E27FC236}">
                <a16:creationId xmlns="" xmlns:a16="http://schemas.microsoft.com/office/drawing/2014/main" id="{3FF13F26-23B3-430E-BC46-AD2E8C394FEB}"/>
              </a:ext>
            </a:extLst>
          </p:cNvPr>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a:extLst>
              <a:ext uri="{FF2B5EF4-FFF2-40B4-BE49-F238E27FC236}">
                <a16:creationId xmlns="" xmlns:a16="http://schemas.microsoft.com/office/drawing/2014/main" id="{3D26CA1D-DCBA-4543-A3F9-BD826DD04340}"/>
              </a:ext>
            </a:extLst>
          </p:cNvPr>
          <p:cNvSpPr>
            <a:spLocks noGrp="1"/>
          </p:cNvSpPr>
          <p:nvPr>
            <p:ph type="sldNum" sz="quarter" idx="12"/>
          </p:nvPr>
        </p:nvSpPr>
        <p:spPr/>
        <p:txBody>
          <a:bodyPr/>
          <a:lstStyle/>
          <a:p>
            <a:fld id="{03E144B9-7C88-4E02-A74F-82E3365C769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010935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37DBCF2C-5750-4DE2-A88A-6220D3410EB8}"/>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 xmlns:a16="http://schemas.microsoft.com/office/drawing/2014/main" id="{86B2EB1A-44E4-4F15-824F-F68DACBDC9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 xmlns:a16="http://schemas.microsoft.com/office/drawing/2014/main" id="{4CF8416B-7B9A-4E96-A1B7-E64E19BEE259}"/>
              </a:ext>
            </a:extLst>
          </p:cNvPr>
          <p:cNvSpPr>
            <a:spLocks noGrp="1"/>
          </p:cNvSpPr>
          <p:nvPr>
            <p:ph type="dt" sz="half" idx="10"/>
          </p:nvPr>
        </p:nvSpPr>
        <p:spPr/>
        <p:txBody>
          <a:bodyPr/>
          <a:lstStyle/>
          <a:p>
            <a:fld id="{AFE2602D-CCC7-46B1-AB88-B99782286D59}" type="datetimeFigureOut">
              <a:rPr lang="pl-PL" smtClean="0"/>
              <a:t>07.07.2021</a:t>
            </a:fld>
            <a:endParaRPr lang="pl-PL"/>
          </a:p>
        </p:txBody>
      </p:sp>
      <p:sp>
        <p:nvSpPr>
          <p:cNvPr id="5" name="Symbol zastępczy stopki 4">
            <a:extLst>
              <a:ext uri="{FF2B5EF4-FFF2-40B4-BE49-F238E27FC236}">
                <a16:creationId xmlns="" xmlns:a16="http://schemas.microsoft.com/office/drawing/2014/main" id="{197CC2C3-3392-4065-846D-88A1DCA35C14}"/>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 xmlns:a16="http://schemas.microsoft.com/office/drawing/2014/main" id="{61446F17-723D-499D-AE42-DC38C529318D}"/>
              </a:ext>
            </a:extLst>
          </p:cNvPr>
          <p:cNvSpPr>
            <a:spLocks noGrp="1"/>
          </p:cNvSpPr>
          <p:nvPr>
            <p:ph type="sldNum" sz="quarter" idx="12"/>
          </p:nvPr>
        </p:nvSpPr>
        <p:spPr/>
        <p:txBody>
          <a:bodyPr/>
          <a:lstStyle/>
          <a:p>
            <a:fld id="{03E144B9-7C88-4E02-A74F-82E3365C769A}" type="slidenum">
              <a:rPr lang="pl-PL" smtClean="0"/>
              <a:t>‹#›</a:t>
            </a:fld>
            <a:endParaRPr lang="pl-PL"/>
          </a:p>
        </p:txBody>
      </p:sp>
    </p:spTree>
    <p:extLst>
      <p:ext uri="{BB962C8B-B14F-4D97-AF65-F5344CB8AC3E}">
        <p14:creationId xmlns:p14="http://schemas.microsoft.com/office/powerpoint/2010/main" val="5334789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B7C8222F-67FE-4979-AF82-E93DA884C13D}"/>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 xmlns:a16="http://schemas.microsoft.com/office/drawing/2014/main" id="{221F65EF-B123-4C67-A7A5-3639F59548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 xmlns:a16="http://schemas.microsoft.com/office/drawing/2014/main" id="{CBF0CC4E-8010-44B9-89E4-7034DDD49C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41E81688-C0C6-4060-8FF5-E8B85D3BE887}"/>
              </a:ext>
            </a:extLst>
          </p:cNvPr>
          <p:cNvSpPr>
            <a:spLocks noGrp="1"/>
          </p:cNvSpPr>
          <p:nvPr>
            <p:ph type="dt" sz="half" idx="10"/>
          </p:nvPr>
        </p:nvSpPr>
        <p:spPr/>
        <p:txBody>
          <a:bodyPr/>
          <a:lstStyle/>
          <a:p>
            <a:fld id="{AFE2602D-CCC7-46B1-AB88-B99782286D59}" type="datetimeFigureOut">
              <a:rPr lang="pl-PL" smtClean="0">
                <a:solidFill>
                  <a:prstClr val="black">
                    <a:tint val="75000"/>
                  </a:prstClr>
                </a:solidFill>
              </a:rPr>
              <a:pPr/>
              <a:t>07.07.2021</a:t>
            </a:fld>
            <a:endParaRPr lang="pl-PL">
              <a:solidFill>
                <a:prstClr val="black">
                  <a:tint val="75000"/>
                </a:prstClr>
              </a:solidFill>
            </a:endParaRPr>
          </a:p>
        </p:txBody>
      </p:sp>
      <p:sp>
        <p:nvSpPr>
          <p:cNvPr id="6" name="Symbol zastępczy stopki 5">
            <a:extLst>
              <a:ext uri="{FF2B5EF4-FFF2-40B4-BE49-F238E27FC236}">
                <a16:creationId xmlns="" xmlns:a16="http://schemas.microsoft.com/office/drawing/2014/main" id="{5F8C7F65-913C-443F-96C8-FCE9BD3A783E}"/>
              </a:ext>
            </a:extLst>
          </p:cNvPr>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a:extLst>
              <a:ext uri="{FF2B5EF4-FFF2-40B4-BE49-F238E27FC236}">
                <a16:creationId xmlns="" xmlns:a16="http://schemas.microsoft.com/office/drawing/2014/main" id="{48DAB2C0-9796-41EE-AA80-73F25B4F328F}"/>
              </a:ext>
            </a:extLst>
          </p:cNvPr>
          <p:cNvSpPr>
            <a:spLocks noGrp="1"/>
          </p:cNvSpPr>
          <p:nvPr>
            <p:ph type="sldNum" sz="quarter" idx="12"/>
          </p:nvPr>
        </p:nvSpPr>
        <p:spPr/>
        <p:txBody>
          <a:bodyPr/>
          <a:lstStyle/>
          <a:p>
            <a:fld id="{03E144B9-7C88-4E02-A74F-82E3365C769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3580399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84DF3CD-DF69-4384-B44D-E3CE51830012}"/>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 xmlns:a16="http://schemas.microsoft.com/office/drawing/2014/main" id="{7EDB5CD5-5F8D-4786-9798-5333E03431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 xmlns:a16="http://schemas.microsoft.com/office/drawing/2014/main" id="{22069721-FFEC-434E-AFFA-823A204136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9DA58579-47A0-46CF-96DD-569121DB9D42}"/>
              </a:ext>
            </a:extLst>
          </p:cNvPr>
          <p:cNvSpPr>
            <a:spLocks noGrp="1"/>
          </p:cNvSpPr>
          <p:nvPr>
            <p:ph type="dt" sz="half" idx="10"/>
          </p:nvPr>
        </p:nvSpPr>
        <p:spPr/>
        <p:txBody>
          <a:bodyPr/>
          <a:lstStyle/>
          <a:p>
            <a:fld id="{AFE2602D-CCC7-46B1-AB88-B99782286D59}" type="datetimeFigureOut">
              <a:rPr lang="pl-PL" smtClean="0">
                <a:solidFill>
                  <a:prstClr val="black">
                    <a:tint val="75000"/>
                  </a:prstClr>
                </a:solidFill>
              </a:rPr>
              <a:pPr/>
              <a:t>07.07.2021</a:t>
            </a:fld>
            <a:endParaRPr lang="pl-PL">
              <a:solidFill>
                <a:prstClr val="black">
                  <a:tint val="75000"/>
                </a:prstClr>
              </a:solidFill>
            </a:endParaRPr>
          </a:p>
        </p:txBody>
      </p:sp>
      <p:sp>
        <p:nvSpPr>
          <p:cNvPr id="6" name="Symbol zastępczy stopki 5">
            <a:extLst>
              <a:ext uri="{FF2B5EF4-FFF2-40B4-BE49-F238E27FC236}">
                <a16:creationId xmlns="" xmlns:a16="http://schemas.microsoft.com/office/drawing/2014/main" id="{A7456615-CDDC-4528-90FA-6984C3632053}"/>
              </a:ext>
            </a:extLst>
          </p:cNvPr>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a:extLst>
              <a:ext uri="{FF2B5EF4-FFF2-40B4-BE49-F238E27FC236}">
                <a16:creationId xmlns="" xmlns:a16="http://schemas.microsoft.com/office/drawing/2014/main" id="{7BDFE969-7286-48FF-9B44-87FF2BABAE10}"/>
              </a:ext>
            </a:extLst>
          </p:cNvPr>
          <p:cNvSpPr>
            <a:spLocks noGrp="1"/>
          </p:cNvSpPr>
          <p:nvPr>
            <p:ph type="sldNum" sz="quarter" idx="12"/>
          </p:nvPr>
        </p:nvSpPr>
        <p:spPr/>
        <p:txBody>
          <a:bodyPr/>
          <a:lstStyle/>
          <a:p>
            <a:fld id="{03E144B9-7C88-4E02-A74F-82E3365C769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335048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03D9F0EF-0448-42B8-BDA8-DB21F0F23795}"/>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 xmlns:a16="http://schemas.microsoft.com/office/drawing/2014/main" id="{93E98544-D7C9-453C-81F1-A848FE4CB833}"/>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C92AFDCE-FD29-49FB-9FF5-ED4723252ADE}"/>
              </a:ext>
            </a:extLst>
          </p:cNvPr>
          <p:cNvSpPr>
            <a:spLocks noGrp="1"/>
          </p:cNvSpPr>
          <p:nvPr>
            <p:ph type="dt" sz="half" idx="10"/>
          </p:nvPr>
        </p:nvSpPr>
        <p:spPr/>
        <p:txBody>
          <a:bodyPr/>
          <a:lstStyle/>
          <a:p>
            <a:fld id="{AFE2602D-CCC7-46B1-AB88-B99782286D59}" type="datetimeFigureOut">
              <a:rPr lang="pl-PL" smtClean="0">
                <a:solidFill>
                  <a:prstClr val="black">
                    <a:tint val="75000"/>
                  </a:prstClr>
                </a:solidFill>
              </a:rPr>
              <a:pPr/>
              <a:t>07.07.2021</a:t>
            </a:fld>
            <a:endParaRPr lang="pl-PL">
              <a:solidFill>
                <a:prstClr val="black">
                  <a:tint val="75000"/>
                </a:prstClr>
              </a:solidFill>
            </a:endParaRPr>
          </a:p>
        </p:txBody>
      </p:sp>
      <p:sp>
        <p:nvSpPr>
          <p:cNvPr id="5" name="Symbol zastępczy stopki 4">
            <a:extLst>
              <a:ext uri="{FF2B5EF4-FFF2-40B4-BE49-F238E27FC236}">
                <a16:creationId xmlns="" xmlns:a16="http://schemas.microsoft.com/office/drawing/2014/main" id="{CC2DCD04-105C-4C9A-BFC2-FE12BD4259C9}"/>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 xmlns:a16="http://schemas.microsoft.com/office/drawing/2014/main" id="{4ACDF35C-5914-4AD7-85C0-4334F2740F66}"/>
              </a:ext>
            </a:extLst>
          </p:cNvPr>
          <p:cNvSpPr>
            <a:spLocks noGrp="1"/>
          </p:cNvSpPr>
          <p:nvPr>
            <p:ph type="sldNum" sz="quarter" idx="12"/>
          </p:nvPr>
        </p:nvSpPr>
        <p:spPr/>
        <p:txBody>
          <a:bodyPr/>
          <a:lstStyle/>
          <a:p>
            <a:fld id="{03E144B9-7C88-4E02-A74F-82E3365C769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1049072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 xmlns:a16="http://schemas.microsoft.com/office/drawing/2014/main" id="{82D369D6-3D45-4ECC-9ED7-3D34570FF424}"/>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 xmlns:a16="http://schemas.microsoft.com/office/drawing/2014/main" id="{4636AA3A-7690-45E3-B9C5-6629D9987CCD}"/>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4EE2E81D-AA44-419A-9B9E-980F9F788735}"/>
              </a:ext>
            </a:extLst>
          </p:cNvPr>
          <p:cNvSpPr>
            <a:spLocks noGrp="1"/>
          </p:cNvSpPr>
          <p:nvPr>
            <p:ph type="dt" sz="half" idx="10"/>
          </p:nvPr>
        </p:nvSpPr>
        <p:spPr/>
        <p:txBody>
          <a:bodyPr/>
          <a:lstStyle/>
          <a:p>
            <a:fld id="{AFE2602D-CCC7-46B1-AB88-B99782286D59}" type="datetimeFigureOut">
              <a:rPr lang="pl-PL" smtClean="0">
                <a:solidFill>
                  <a:prstClr val="black">
                    <a:tint val="75000"/>
                  </a:prstClr>
                </a:solidFill>
              </a:rPr>
              <a:pPr/>
              <a:t>07.07.2021</a:t>
            </a:fld>
            <a:endParaRPr lang="pl-PL">
              <a:solidFill>
                <a:prstClr val="black">
                  <a:tint val="75000"/>
                </a:prstClr>
              </a:solidFill>
            </a:endParaRPr>
          </a:p>
        </p:txBody>
      </p:sp>
      <p:sp>
        <p:nvSpPr>
          <p:cNvPr id="5" name="Symbol zastępczy stopki 4">
            <a:extLst>
              <a:ext uri="{FF2B5EF4-FFF2-40B4-BE49-F238E27FC236}">
                <a16:creationId xmlns="" xmlns:a16="http://schemas.microsoft.com/office/drawing/2014/main" id="{221DDE81-A28D-48FB-B1A7-E9FFFC3FF73A}"/>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 xmlns:a16="http://schemas.microsoft.com/office/drawing/2014/main" id="{380CF7A1-D1C4-47AE-A9FC-05D16DC8A7BE}"/>
              </a:ext>
            </a:extLst>
          </p:cNvPr>
          <p:cNvSpPr>
            <a:spLocks noGrp="1"/>
          </p:cNvSpPr>
          <p:nvPr>
            <p:ph type="sldNum" sz="quarter" idx="12"/>
          </p:nvPr>
        </p:nvSpPr>
        <p:spPr/>
        <p:txBody>
          <a:bodyPr/>
          <a:lstStyle/>
          <a:p>
            <a:fld id="{03E144B9-7C88-4E02-A74F-82E3365C769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35278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30A83CB9-99D4-4E38-8B9C-FF102EBA6762}"/>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 xmlns:a16="http://schemas.microsoft.com/office/drawing/2014/main" id="{31FC0318-1B52-440C-A183-34B62F878916}"/>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 xmlns:a16="http://schemas.microsoft.com/office/drawing/2014/main" id="{318415FC-359D-49CE-80BF-5FF552DC6353}"/>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 xmlns:a16="http://schemas.microsoft.com/office/drawing/2014/main" id="{504867E0-BE35-4A68-96BE-18A02ABF5037}"/>
              </a:ext>
            </a:extLst>
          </p:cNvPr>
          <p:cNvSpPr>
            <a:spLocks noGrp="1"/>
          </p:cNvSpPr>
          <p:nvPr>
            <p:ph type="dt" sz="half" idx="10"/>
          </p:nvPr>
        </p:nvSpPr>
        <p:spPr/>
        <p:txBody>
          <a:bodyPr/>
          <a:lstStyle/>
          <a:p>
            <a:fld id="{AFE2602D-CCC7-46B1-AB88-B99782286D59}" type="datetimeFigureOut">
              <a:rPr lang="pl-PL" smtClean="0"/>
              <a:t>07.07.2021</a:t>
            </a:fld>
            <a:endParaRPr lang="pl-PL"/>
          </a:p>
        </p:txBody>
      </p:sp>
      <p:sp>
        <p:nvSpPr>
          <p:cNvPr id="6" name="Symbol zastępczy stopki 5">
            <a:extLst>
              <a:ext uri="{FF2B5EF4-FFF2-40B4-BE49-F238E27FC236}">
                <a16:creationId xmlns="" xmlns:a16="http://schemas.microsoft.com/office/drawing/2014/main" id="{8D67E6CE-8268-49B5-9193-2F497BEB981C}"/>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 xmlns:a16="http://schemas.microsoft.com/office/drawing/2014/main" id="{B4BF98B2-68BE-4897-A3A6-3E0CD92F9245}"/>
              </a:ext>
            </a:extLst>
          </p:cNvPr>
          <p:cNvSpPr>
            <a:spLocks noGrp="1"/>
          </p:cNvSpPr>
          <p:nvPr>
            <p:ph type="sldNum" sz="quarter" idx="12"/>
          </p:nvPr>
        </p:nvSpPr>
        <p:spPr/>
        <p:txBody>
          <a:bodyPr/>
          <a:lstStyle/>
          <a:p>
            <a:fld id="{03E144B9-7C88-4E02-A74F-82E3365C769A}" type="slidenum">
              <a:rPr lang="pl-PL" smtClean="0"/>
              <a:t>‹#›</a:t>
            </a:fld>
            <a:endParaRPr lang="pl-PL"/>
          </a:p>
        </p:txBody>
      </p:sp>
    </p:spTree>
    <p:extLst>
      <p:ext uri="{BB962C8B-B14F-4D97-AF65-F5344CB8AC3E}">
        <p14:creationId xmlns:p14="http://schemas.microsoft.com/office/powerpoint/2010/main" val="2035107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A167382A-9D85-4225-9DFA-84A3314F4641}"/>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 xmlns:a16="http://schemas.microsoft.com/office/drawing/2014/main" id="{2234877D-81B5-4564-87D5-6D18E88BE9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 xmlns:a16="http://schemas.microsoft.com/office/drawing/2014/main" id="{30AA639C-C8AC-4D33-89EF-A5CDF1D41558}"/>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 xmlns:a16="http://schemas.microsoft.com/office/drawing/2014/main" id="{B1855B96-E804-4C29-BF67-E03049AE00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 xmlns:a16="http://schemas.microsoft.com/office/drawing/2014/main" id="{576D971C-7F35-48D2-872D-D756DA260117}"/>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 xmlns:a16="http://schemas.microsoft.com/office/drawing/2014/main" id="{D0B29CE4-45E1-4E62-A51C-38099FE8CE53}"/>
              </a:ext>
            </a:extLst>
          </p:cNvPr>
          <p:cNvSpPr>
            <a:spLocks noGrp="1"/>
          </p:cNvSpPr>
          <p:nvPr>
            <p:ph type="dt" sz="half" idx="10"/>
          </p:nvPr>
        </p:nvSpPr>
        <p:spPr/>
        <p:txBody>
          <a:bodyPr/>
          <a:lstStyle/>
          <a:p>
            <a:fld id="{AFE2602D-CCC7-46B1-AB88-B99782286D59}" type="datetimeFigureOut">
              <a:rPr lang="pl-PL" smtClean="0"/>
              <a:t>07.07.2021</a:t>
            </a:fld>
            <a:endParaRPr lang="pl-PL"/>
          </a:p>
        </p:txBody>
      </p:sp>
      <p:sp>
        <p:nvSpPr>
          <p:cNvPr id="8" name="Symbol zastępczy stopki 7">
            <a:extLst>
              <a:ext uri="{FF2B5EF4-FFF2-40B4-BE49-F238E27FC236}">
                <a16:creationId xmlns="" xmlns:a16="http://schemas.microsoft.com/office/drawing/2014/main" id="{403B6468-388F-4B59-B632-3BC1E33818B0}"/>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 xmlns:a16="http://schemas.microsoft.com/office/drawing/2014/main" id="{6CBE3096-6312-4B59-B39F-76BC4420819A}"/>
              </a:ext>
            </a:extLst>
          </p:cNvPr>
          <p:cNvSpPr>
            <a:spLocks noGrp="1"/>
          </p:cNvSpPr>
          <p:nvPr>
            <p:ph type="sldNum" sz="quarter" idx="12"/>
          </p:nvPr>
        </p:nvSpPr>
        <p:spPr/>
        <p:txBody>
          <a:bodyPr/>
          <a:lstStyle/>
          <a:p>
            <a:fld id="{03E144B9-7C88-4E02-A74F-82E3365C769A}" type="slidenum">
              <a:rPr lang="pl-PL" smtClean="0"/>
              <a:t>‹#›</a:t>
            </a:fld>
            <a:endParaRPr lang="pl-PL"/>
          </a:p>
        </p:txBody>
      </p:sp>
    </p:spTree>
    <p:extLst>
      <p:ext uri="{BB962C8B-B14F-4D97-AF65-F5344CB8AC3E}">
        <p14:creationId xmlns:p14="http://schemas.microsoft.com/office/powerpoint/2010/main" val="3979301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709491B-C2AD-4DF1-B7F2-26114C85DBD1}"/>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 xmlns:a16="http://schemas.microsoft.com/office/drawing/2014/main" id="{D97674DC-338A-454F-A92C-E7332EF510DA}"/>
              </a:ext>
            </a:extLst>
          </p:cNvPr>
          <p:cNvSpPr>
            <a:spLocks noGrp="1"/>
          </p:cNvSpPr>
          <p:nvPr>
            <p:ph type="dt" sz="half" idx="10"/>
          </p:nvPr>
        </p:nvSpPr>
        <p:spPr/>
        <p:txBody>
          <a:bodyPr/>
          <a:lstStyle/>
          <a:p>
            <a:fld id="{AFE2602D-CCC7-46B1-AB88-B99782286D59}" type="datetimeFigureOut">
              <a:rPr lang="pl-PL" smtClean="0"/>
              <a:t>07.07.2021</a:t>
            </a:fld>
            <a:endParaRPr lang="pl-PL"/>
          </a:p>
        </p:txBody>
      </p:sp>
      <p:sp>
        <p:nvSpPr>
          <p:cNvPr id="4" name="Symbol zastępczy stopki 3">
            <a:extLst>
              <a:ext uri="{FF2B5EF4-FFF2-40B4-BE49-F238E27FC236}">
                <a16:creationId xmlns="" xmlns:a16="http://schemas.microsoft.com/office/drawing/2014/main" id="{6E8559FF-1671-4A79-98E3-C1F301CE8C86}"/>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 xmlns:a16="http://schemas.microsoft.com/office/drawing/2014/main" id="{24D32CD4-020A-4273-A6A2-923003CAE7A5}"/>
              </a:ext>
            </a:extLst>
          </p:cNvPr>
          <p:cNvSpPr>
            <a:spLocks noGrp="1"/>
          </p:cNvSpPr>
          <p:nvPr>
            <p:ph type="sldNum" sz="quarter" idx="12"/>
          </p:nvPr>
        </p:nvSpPr>
        <p:spPr/>
        <p:txBody>
          <a:bodyPr/>
          <a:lstStyle/>
          <a:p>
            <a:fld id="{03E144B9-7C88-4E02-A74F-82E3365C769A}" type="slidenum">
              <a:rPr lang="pl-PL" smtClean="0"/>
              <a:t>‹#›</a:t>
            </a:fld>
            <a:endParaRPr lang="pl-PL"/>
          </a:p>
        </p:txBody>
      </p:sp>
    </p:spTree>
    <p:extLst>
      <p:ext uri="{BB962C8B-B14F-4D97-AF65-F5344CB8AC3E}">
        <p14:creationId xmlns:p14="http://schemas.microsoft.com/office/powerpoint/2010/main" val="668183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 xmlns:a16="http://schemas.microsoft.com/office/drawing/2014/main" id="{88C8BA69-35A2-4A5E-8940-18C6986FD2F1}"/>
              </a:ext>
            </a:extLst>
          </p:cNvPr>
          <p:cNvSpPr>
            <a:spLocks noGrp="1"/>
          </p:cNvSpPr>
          <p:nvPr>
            <p:ph type="dt" sz="half" idx="10"/>
          </p:nvPr>
        </p:nvSpPr>
        <p:spPr/>
        <p:txBody>
          <a:bodyPr/>
          <a:lstStyle/>
          <a:p>
            <a:fld id="{AFE2602D-CCC7-46B1-AB88-B99782286D59}" type="datetimeFigureOut">
              <a:rPr lang="pl-PL" smtClean="0"/>
              <a:t>07.07.2021</a:t>
            </a:fld>
            <a:endParaRPr lang="pl-PL"/>
          </a:p>
        </p:txBody>
      </p:sp>
      <p:sp>
        <p:nvSpPr>
          <p:cNvPr id="3" name="Symbol zastępczy stopki 2">
            <a:extLst>
              <a:ext uri="{FF2B5EF4-FFF2-40B4-BE49-F238E27FC236}">
                <a16:creationId xmlns="" xmlns:a16="http://schemas.microsoft.com/office/drawing/2014/main" id="{3FF13F26-23B3-430E-BC46-AD2E8C394FEB}"/>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 xmlns:a16="http://schemas.microsoft.com/office/drawing/2014/main" id="{3D26CA1D-DCBA-4543-A3F9-BD826DD04340}"/>
              </a:ext>
            </a:extLst>
          </p:cNvPr>
          <p:cNvSpPr>
            <a:spLocks noGrp="1"/>
          </p:cNvSpPr>
          <p:nvPr>
            <p:ph type="sldNum" sz="quarter" idx="12"/>
          </p:nvPr>
        </p:nvSpPr>
        <p:spPr/>
        <p:txBody>
          <a:bodyPr/>
          <a:lstStyle/>
          <a:p>
            <a:fld id="{03E144B9-7C88-4E02-A74F-82E3365C769A}" type="slidenum">
              <a:rPr lang="pl-PL" smtClean="0"/>
              <a:t>‹#›</a:t>
            </a:fld>
            <a:endParaRPr lang="pl-PL"/>
          </a:p>
        </p:txBody>
      </p:sp>
    </p:spTree>
    <p:extLst>
      <p:ext uri="{BB962C8B-B14F-4D97-AF65-F5344CB8AC3E}">
        <p14:creationId xmlns:p14="http://schemas.microsoft.com/office/powerpoint/2010/main" val="3072063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B7C8222F-67FE-4979-AF82-E93DA884C13D}"/>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 xmlns:a16="http://schemas.microsoft.com/office/drawing/2014/main" id="{221F65EF-B123-4C67-A7A5-3639F59548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 xmlns:a16="http://schemas.microsoft.com/office/drawing/2014/main" id="{CBF0CC4E-8010-44B9-89E4-7034DDD49C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41E81688-C0C6-4060-8FF5-E8B85D3BE887}"/>
              </a:ext>
            </a:extLst>
          </p:cNvPr>
          <p:cNvSpPr>
            <a:spLocks noGrp="1"/>
          </p:cNvSpPr>
          <p:nvPr>
            <p:ph type="dt" sz="half" idx="10"/>
          </p:nvPr>
        </p:nvSpPr>
        <p:spPr/>
        <p:txBody>
          <a:bodyPr/>
          <a:lstStyle/>
          <a:p>
            <a:fld id="{AFE2602D-CCC7-46B1-AB88-B99782286D59}" type="datetimeFigureOut">
              <a:rPr lang="pl-PL" smtClean="0"/>
              <a:t>07.07.2021</a:t>
            </a:fld>
            <a:endParaRPr lang="pl-PL"/>
          </a:p>
        </p:txBody>
      </p:sp>
      <p:sp>
        <p:nvSpPr>
          <p:cNvPr id="6" name="Symbol zastępczy stopki 5">
            <a:extLst>
              <a:ext uri="{FF2B5EF4-FFF2-40B4-BE49-F238E27FC236}">
                <a16:creationId xmlns="" xmlns:a16="http://schemas.microsoft.com/office/drawing/2014/main" id="{5F8C7F65-913C-443F-96C8-FCE9BD3A783E}"/>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 xmlns:a16="http://schemas.microsoft.com/office/drawing/2014/main" id="{48DAB2C0-9796-41EE-AA80-73F25B4F328F}"/>
              </a:ext>
            </a:extLst>
          </p:cNvPr>
          <p:cNvSpPr>
            <a:spLocks noGrp="1"/>
          </p:cNvSpPr>
          <p:nvPr>
            <p:ph type="sldNum" sz="quarter" idx="12"/>
          </p:nvPr>
        </p:nvSpPr>
        <p:spPr/>
        <p:txBody>
          <a:bodyPr/>
          <a:lstStyle/>
          <a:p>
            <a:fld id="{03E144B9-7C88-4E02-A74F-82E3365C769A}" type="slidenum">
              <a:rPr lang="pl-PL" smtClean="0"/>
              <a:t>‹#›</a:t>
            </a:fld>
            <a:endParaRPr lang="pl-PL"/>
          </a:p>
        </p:txBody>
      </p:sp>
    </p:spTree>
    <p:extLst>
      <p:ext uri="{BB962C8B-B14F-4D97-AF65-F5344CB8AC3E}">
        <p14:creationId xmlns:p14="http://schemas.microsoft.com/office/powerpoint/2010/main" val="2693520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84DF3CD-DF69-4384-B44D-E3CE51830012}"/>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 xmlns:a16="http://schemas.microsoft.com/office/drawing/2014/main" id="{7EDB5CD5-5F8D-4786-9798-5333E03431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 xmlns:a16="http://schemas.microsoft.com/office/drawing/2014/main" id="{22069721-FFEC-434E-AFFA-823A204136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9DA58579-47A0-46CF-96DD-569121DB9D42}"/>
              </a:ext>
            </a:extLst>
          </p:cNvPr>
          <p:cNvSpPr>
            <a:spLocks noGrp="1"/>
          </p:cNvSpPr>
          <p:nvPr>
            <p:ph type="dt" sz="half" idx="10"/>
          </p:nvPr>
        </p:nvSpPr>
        <p:spPr/>
        <p:txBody>
          <a:bodyPr/>
          <a:lstStyle/>
          <a:p>
            <a:fld id="{AFE2602D-CCC7-46B1-AB88-B99782286D59}" type="datetimeFigureOut">
              <a:rPr lang="pl-PL" smtClean="0"/>
              <a:t>07.07.2021</a:t>
            </a:fld>
            <a:endParaRPr lang="pl-PL"/>
          </a:p>
        </p:txBody>
      </p:sp>
      <p:sp>
        <p:nvSpPr>
          <p:cNvPr id="6" name="Symbol zastępczy stopki 5">
            <a:extLst>
              <a:ext uri="{FF2B5EF4-FFF2-40B4-BE49-F238E27FC236}">
                <a16:creationId xmlns="" xmlns:a16="http://schemas.microsoft.com/office/drawing/2014/main" id="{A7456615-CDDC-4528-90FA-6984C3632053}"/>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 xmlns:a16="http://schemas.microsoft.com/office/drawing/2014/main" id="{7BDFE969-7286-48FF-9B44-87FF2BABAE10}"/>
              </a:ext>
            </a:extLst>
          </p:cNvPr>
          <p:cNvSpPr>
            <a:spLocks noGrp="1"/>
          </p:cNvSpPr>
          <p:nvPr>
            <p:ph type="sldNum" sz="quarter" idx="12"/>
          </p:nvPr>
        </p:nvSpPr>
        <p:spPr/>
        <p:txBody>
          <a:bodyPr/>
          <a:lstStyle/>
          <a:p>
            <a:fld id="{03E144B9-7C88-4E02-A74F-82E3365C769A}" type="slidenum">
              <a:rPr lang="pl-PL" smtClean="0"/>
              <a:t>‹#›</a:t>
            </a:fld>
            <a:endParaRPr lang="pl-PL"/>
          </a:p>
        </p:txBody>
      </p:sp>
    </p:spTree>
    <p:extLst>
      <p:ext uri="{BB962C8B-B14F-4D97-AF65-F5344CB8AC3E}">
        <p14:creationId xmlns:p14="http://schemas.microsoft.com/office/powerpoint/2010/main" val="3719724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 xmlns:a16="http://schemas.microsoft.com/office/drawing/2014/main" id="{72FB10B1-9BAB-4B7E-BC43-A5A9D426C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 xmlns:a16="http://schemas.microsoft.com/office/drawing/2014/main" id="{0A2F6169-9C5C-4812-A5E1-5589C13CAB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AFC8A22B-54E6-48B3-9F6D-80D8CEB91A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E2602D-CCC7-46B1-AB88-B99782286D59}" type="datetimeFigureOut">
              <a:rPr lang="pl-PL" smtClean="0"/>
              <a:t>07.07.2021</a:t>
            </a:fld>
            <a:endParaRPr lang="pl-PL"/>
          </a:p>
        </p:txBody>
      </p:sp>
      <p:sp>
        <p:nvSpPr>
          <p:cNvPr id="5" name="Symbol zastępczy stopki 4">
            <a:extLst>
              <a:ext uri="{FF2B5EF4-FFF2-40B4-BE49-F238E27FC236}">
                <a16:creationId xmlns="" xmlns:a16="http://schemas.microsoft.com/office/drawing/2014/main" id="{F37E50AA-8895-44EF-8019-7E52554A3C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 xmlns:a16="http://schemas.microsoft.com/office/drawing/2014/main" id="{D960821B-6E0E-4CA1-A1D9-6A5F8CC462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E144B9-7C88-4E02-A74F-82E3365C769A}" type="slidenum">
              <a:rPr lang="pl-PL" smtClean="0"/>
              <a:t>‹#›</a:t>
            </a:fld>
            <a:endParaRPr lang="pl-PL"/>
          </a:p>
        </p:txBody>
      </p:sp>
    </p:spTree>
    <p:extLst>
      <p:ext uri="{BB962C8B-B14F-4D97-AF65-F5344CB8AC3E}">
        <p14:creationId xmlns:p14="http://schemas.microsoft.com/office/powerpoint/2010/main" val="3241909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 xmlns:a16="http://schemas.microsoft.com/office/drawing/2014/main" id="{72FB10B1-9BAB-4B7E-BC43-A5A9D426C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 xmlns:a16="http://schemas.microsoft.com/office/drawing/2014/main" id="{0A2F6169-9C5C-4812-A5E1-5589C13CAB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AFC8A22B-54E6-48B3-9F6D-80D8CEB91A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E2602D-CCC7-46B1-AB88-B99782286D59}" type="datetimeFigureOut">
              <a:rPr lang="pl-PL" smtClean="0">
                <a:solidFill>
                  <a:prstClr val="black">
                    <a:tint val="75000"/>
                  </a:prstClr>
                </a:solidFill>
              </a:rPr>
              <a:pPr/>
              <a:t>07.07.2021</a:t>
            </a:fld>
            <a:endParaRPr lang="pl-PL">
              <a:solidFill>
                <a:prstClr val="black">
                  <a:tint val="75000"/>
                </a:prstClr>
              </a:solidFill>
            </a:endParaRPr>
          </a:p>
        </p:txBody>
      </p:sp>
      <p:sp>
        <p:nvSpPr>
          <p:cNvPr id="5" name="Symbol zastępczy stopki 4">
            <a:extLst>
              <a:ext uri="{FF2B5EF4-FFF2-40B4-BE49-F238E27FC236}">
                <a16:creationId xmlns="" xmlns:a16="http://schemas.microsoft.com/office/drawing/2014/main" id="{F37E50AA-8895-44EF-8019-7E52554A3C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a:extLst>
              <a:ext uri="{FF2B5EF4-FFF2-40B4-BE49-F238E27FC236}">
                <a16:creationId xmlns="" xmlns:a16="http://schemas.microsoft.com/office/drawing/2014/main" id="{D960821B-6E0E-4CA1-A1D9-6A5F8CC462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E144B9-7C88-4E02-A74F-82E3365C769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3711290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 xmlns:a16="http://schemas.microsoft.com/office/drawing/2014/main" id="{72FB10B1-9BAB-4B7E-BC43-A5A9D426C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 xmlns:a16="http://schemas.microsoft.com/office/drawing/2014/main" id="{0A2F6169-9C5C-4812-A5E1-5589C13CAB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AFC8A22B-54E6-48B3-9F6D-80D8CEB91A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E2602D-CCC7-46B1-AB88-B99782286D59}" type="datetimeFigureOut">
              <a:rPr lang="pl-PL" smtClean="0">
                <a:solidFill>
                  <a:prstClr val="black">
                    <a:tint val="75000"/>
                  </a:prstClr>
                </a:solidFill>
              </a:rPr>
              <a:pPr/>
              <a:t>07.07.2021</a:t>
            </a:fld>
            <a:endParaRPr lang="pl-PL">
              <a:solidFill>
                <a:prstClr val="black">
                  <a:tint val="75000"/>
                </a:prstClr>
              </a:solidFill>
            </a:endParaRPr>
          </a:p>
        </p:txBody>
      </p:sp>
      <p:sp>
        <p:nvSpPr>
          <p:cNvPr id="5" name="Symbol zastępczy stopki 4">
            <a:extLst>
              <a:ext uri="{FF2B5EF4-FFF2-40B4-BE49-F238E27FC236}">
                <a16:creationId xmlns="" xmlns:a16="http://schemas.microsoft.com/office/drawing/2014/main" id="{F37E50AA-8895-44EF-8019-7E52554A3C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a:extLst>
              <a:ext uri="{FF2B5EF4-FFF2-40B4-BE49-F238E27FC236}">
                <a16:creationId xmlns="" xmlns:a16="http://schemas.microsoft.com/office/drawing/2014/main" id="{D960821B-6E0E-4CA1-A1D9-6A5F8CC462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E144B9-7C88-4E02-A74F-82E3365C769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3711290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g"/><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ytuł 7"/>
          <p:cNvSpPr>
            <a:spLocks noGrp="1"/>
          </p:cNvSpPr>
          <p:nvPr>
            <p:ph type="title"/>
          </p:nvPr>
        </p:nvSpPr>
        <p:spPr>
          <a:xfrm>
            <a:off x="691978" y="905522"/>
            <a:ext cx="10519720" cy="4336433"/>
          </a:xfrm>
        </p:spPr>
        <p:txBody>
          <a:bodyPr>
            <a:normAutofit/>
          </a:bodyPr>
          <a:lstStyle/>
          <a:p>
            <a:pPr algn="ctr"/>
            <a:r>
              <a:rPr lang="pl-PL" sz="2400" dirty="0"/>
              <a:t/>
            </a:r>
            <a:br>
              <a:rPr lang="pl-PL" sz="2400" dirty="0"/>
            </a:br>
            <a:r>
              <a:rPr lang="pl-PL" sz="2400" dirty="0"/>
              <a:t>Prezentace v rámci projektu </a:t>
            </a:r>
            <a:r>
              <a:rPr lang="pl-PL" sz="2400" b="1" dirty="0"/>
              <a:t>„Aktivně v přírodě”, </a:t>
            </a:r>
            <a:r>
              <a:rPr lang="pl-PL" sz="2400" dirty="0"/>
              <a:t>který je spolufinancovn Evropským fondem pro regionální rozvoj - Interreg V-A program Česká republika - Polsko v rámci Mikroprojektu fondu Euroregionu Těšínské Slezsko - Śląsk Cieszyński </a:t>
            </a:r>
            <a:br>
              <a:rPr lang="pl-PL" sz="2400" dirty="0"/>
            </a:br>
            <a:r>
              <a:rPr lang="pl-PL" sz="2400" dirty="0"/>
              <a:t/>
            </a:r>
            <a:br>
              <a:rPr lang="pl-PL" sz="2400" dirty="0"/>
            </a:br>
            <a:r>
              <a:rPr lang="pl-PL" sz="2400" b="1" dirty="0"/>
              <a:t>CZ.11.2.45/0.0/0.0/16_010/0002285</a:t>
            </a:r>
            <a:r>
              <a:rPr lang="pl-PL" sz="2400" dirty="0"/>
              <a:t/>
            </a:r>
            <a:br>
              <a:rPr lang="pl-PL" sz="2400" dirty="0"/>
            </a:br>
            <a:r>
              <a:rPr lang="pl-PL" sz="2400" dirty="0"/>
              <a:t/>
            </a:r>
            <a:br>
              <a:rPr lang="pl-PL" sz="2400" dirty="0"/>
            </a:br>
            <a:r>
              <a:rPr lang="pl-PL" sz="2400" dirty="0"/>
              <a:t>Prezentacja w ramach projektu </a:t>
            </a:r>
            <a:r>
              <a:rPr lang="pl-PL" sz="2400" b="1" dirty="0"/>
              <a:t>„Aktywnie w naturze”</a:t>
            </a:r>
            <a:r>
              <a:rPr lang="pl-PL" sz="2400" dirty="0"/>
              <a:t>, który jest współfinansowany ze środków Europejskiego Funduszu Rozwoju Regionalnego</a:t>
            </a:r>
            <a:br>
              <a:rPr lang="pl-PL" sz="2400" dirty="0"/>
            </a:br>
            <a:r>
              <a:rPr lang="pl-PL" sz="2400" dirty="0"/>
              <a:t>- Program Interreg V-A Republika Czeska-Polska</a:t>
            </a:r>
            <a:br>
              <a:rPr lang="pl-PL" sz="2400" dirty="0"/>
            </a:br>
            <a:r>
              <a:rPr lang="pl-PL" sz="2400" dirty="0"/>
              <a:t>w ramach Funduszu Mikroprojektów Euroregionu Śląsk Cieszyński – Těšínské Slezsko</a:t>
            </a:r>
          </a:p>
        </p:txBody>
      </p:sp>
      <p:pic>
        <p:nvPicPr>
          <p:cNvPr id="10" name="Symbol zastępczy zawartości 9"/>
          <p:cNvPicPr>
            <a:picLocks noGrp="1" noChangeAspect="1"/>
          </p:cNvPicPr>
          <p:nvPr>
            <p:ph idx="1"/>
          </p:nvPr>
        </p:nvPicPr>
        <p:blipFill>
          <a:blip r:embed="rId3"/>
          <a:stretch>
            <a:fillRect/>
          </a:stretch>
        </p:blipFill>
        <p:spPr>
          <a:xfrm>
            <a:off x="838200" y="5241955"/>
            <a:ext cx="10766654" cy="1073744"/>
          </a:xfrm>
          <a:prstGeom prst="rect">
            <a:avLst/>
          </a:prstGeom>
        </p:spPr>
      </p:pic>
    </p:spTree>
    <p:extLst>
      <p:ext uri="{BB962C8B-B14F-4D97-AF65-F5344CB8AC3E}">
        <p14:creationId xmlns:p14="http://schemas.microsoft.com/office/powerpoint/2010/main" val="22960395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ymbol zastępczy zawartości 2">
            <a:extLst>
              <a:ext uri="{FF2B5EF4-FFF2-40B4-BE49-F238E27FC236}">
                <a16:creationId xmlns="" xmlns:a16="http://schemas.microsoft.com/office/drawing/2014/main" id="{8622D56E-39E5-463E-9E19-B8AF923EEAA5}"/>
              </a:ext>
            </a:extLst>
          </p:cNvPr>
          <p:cNvSpPr>
            <a:spLocks noGrp="1"/>
          </p:cNvSpPr>
          <p:nvPr>
            <p:ph idx="1"/>
          </p:nvPr>
        </p:nvSpPr>
        <p:spPr>
          <a:xfrm>
            <a:off x="1127464" y="2015232"/>
            <a:ext cx="10767874" cy="4403323"/>
          </a:xfrm>
        </p:spPr>
        <p:txBody>
          <a:bodyPr>
            <a:noAutofit/>
          </a:bodyPr>
          <a:lstStyle/>
          <a:p>
            <a:pPr marL="0" indent="0" algn="just">
              <a:buNone/>
            </a:pPr>
            <a:r>
              <a:rPr lang="pl-PL" sz="1700" dirty="0"/>
              <a:t>V rámci klíčové aktivity 4 - Vytvoření infrastruktury zpřístupňující přírodní dědictví „Komplex Brenna Leśnica“, byl v části Brenna Leśnica vybudován sportovní komplex.</a:t>
            </a:r>
          </a:p>
          <a:p>
            <a:pPr marL="0" indent="0" algn="just">
              <a:buNone/>
            </a:pPr>
            <a:r>
              <a:rPr lang="pl-PL" sz="1700" dirty="0"/>
              <a:t>Investice byla zahájena podpisem smlouvy s Argonem z Przemyślu 16. června 2020. Práce byly zahájeny 25. června 2020. a končí 13. července 2020. V rámci prací byly umístěny tyto prvky: zábavní a jezdecká souprava, lanová pyramida, hnízdo, 2 zdroje sluneční energie, informační tabule a 4 vzdělávací tabule, lavičky a odpadkové koše.</a:t>
            </a:r>
          </a:p>
          <a:p>
            <a:pPr marL="0" indent="0" algn="just">
              <a:buNone/>
            </a:pPr>
            <a:r>
              <a:rPr lang="pl-PL" sz="1700" dirty="0"/>
              <a:t>Dětské hřiště, které vzniklo v rámci přeshraniční spolupráce s obcí Vendryně, doplnilo již existující infrastrukturu v Brenne Leśnici – venkovní posilovnu a nyní i nově vybudovanou solankovou gradovnou.</a:t>
            </a:r>
          </a:p>
          <a:p>
            <a:pPr marL="0" indent="0" algn="just">
              <a:buNone/>
            </a:pPr>
            <a:r>
              <a:rPr lang="pl-PL" sz="1700" dirty="0"/>
              <a:t>W ramach kluczowego działania 4 - </a:t>
            </a:r>
            <a:r>
              <a:rPr lang="pl-PL" sz="1700" i="1" dirty="0"/>
              <a:t>Utworzenie infrastruktury udostępniającej dziedzictwo przyrodnicze „Kompleks Brenna Leśnica” </a:t>
            </a:r>
            <a:r>
              <a:rPr lang="pl-PL" sz="1700" dirty="0"/>
              <a:t>wykonano w Brennej Leśnicy sprawnościowy plac. </a:t>
            </a:r>
          </a:p>
          <a:p>
            <a:pPr marL="0" indent="0" algn="just">
              <a:buNone/>
            </a:pPr>
            <a:r>
              <a:rPr lang="pl-PL" sz="1700" dirty="0"/>
              <a:t>Realizację inwestycji rozpoczęto podpisaniem umowy z firmą Argon z Przemyśla w dniu 16.06.2020r. Roboty trwały od 25.06.2020r. a zakończono je w dniu 13.07.2020r. W ramach prac zrealizowano montaż: zestawu zabawowego ze zjeżdżalnią; linarium w kształcie piramidy; huśtawki bocianie gniazdo; 2 latarni zasilanych energią słoneczną; tablicy informacyjnej i 4 edukacjne, ławek parkowych i koszy na śmieci.</a:t>
            </a:r>
          </a:p>
          <a:p>
            <a:pPr marL="0" indent="0" algn="just">
              <a:buNone/>
            </a:pPr>
            <a:r>
              <a:rPr lang="pl-PL" sz="1700" dirty="0"/>
              <a:t>Plac zabaw, który powstał w ramach współpracy transgranicznej z Gminą Wędrynia uzupełnił już istniejącą infrastrukturę w Brennej Leśnicy - siłownię zewnętrzną, oraz z aktualnie wybudowaną tężnią solankową.</a:t>
            </a:r>
          </a:p>
        </p:txBody>
      </p:sp>
      <p:sp>
        <p:nvSpPr>
          <p:cNvPr id="6" name="Tytuł 1">
            <a:extLst>
              <a:ext uri="{FF2B5EF4-FFF2-40B4-BE49-F238E27FC236}">
                <a16:creationId xmlns="" xmlns:a16="http://schemas.microsoft.com/office/drawing/2014/main" id="{5708A081-3A62-42BB-8CF2-5E0507AB441C}"/>
              </a:ext>
            </a:extLst>
          </p:cNvPr>
          <p:cNvSpPr>
            <a:spLocks noGrp="1"/>
          </p:cNvSpPr>
          <p:nvPr>
            <p:ph type="title"/>
          </p:nvPr>
        </p:nvSpPr>
        <p:spPr>
          <a:xfrm>
            <a:off x="838200" y="755742"/>
            <a:ext cx="10515600" cy="1325563"/>
          </a:xfrm>
        </p:spPr>
        <p:txBody>
          <a:bodyPr>
            <a:normAutofit/>
          </a:bodyPr>
          <a:lstStyle/>
          <a:p>
            <a:r>
              <a:rPr lang="pl-PL" sz="3200" b="1" dirty="0" err="1"/>
              <a:t>Vytvoření</a:t>
            </a:r>
            <a:r>
              <a:rPr lang="pl-PL" sz="3200" b="1" dirty="0"/>
              <a:t> infrastruktury v </a:t>
            </a:r>
            <a:r>
              <a:rPr lang="pl-PL" sz="3200" b="1" dirty="0" err="1"/>
              <a:t>Brenné</a:t>
            </a:r>
            <a:r>
              <a:rPr lang="pl-PL" sz="3200" b="1" dirty="0"/>
              <a:t> </a:t>
            </a:r>
            <a:r>
              <a:rPr lang="pl-PL" sz="3200" b="1" dirty="0" err="1"/>
              <a:t>Leśnici</a:t>
            </a:r>
            <a:r>
              <a:rPr lang="pl-PL" sz="3200" b="1" dirty="0"/>
              <a:t/>
            </a:r>
            <a:br>
              <a:rPr lang="pl-PL" sz="3200" b="1" dirty="0"/>
            </a:br>
            <a:r>
              <a:rPr lang="pl-PL" sz="3200" b="1" dirty="0"/>
              <a:t>Wykonanie infrastruktury w Brennej Leśnicy</a:t>
            </a:r>
          </a:p>
        </p:txBody>
      </p:sp>
      <p:pic>
        <p:nvPicPr>
          <p:cNvPr id="7" name="Obraz 6">
            <a:extLst>
              <a:ext uri="{FF2B5EF4-FFF2-40B4-BE49-F238E27FC236}">
                <a16:creationId xmlns="" xmlns:a16="http://schemas.microsoft.com/office/drawing/2014/main" id="{D68C9BAC-342D-41BC-8295-E05CE3624E3C}"/>
              </a:ext>
            </a:extLst>
          </p:cNvPr>
          <p:cNvPicPr>
            <a:picLocks noChangeAspect="1"/>
          </p:cNvPicPr>
          <p:nvPr/>
        </p:nvPicPr>
        <p:blipFill>
          <a:blip r:embed="rId3"/>
          <a:stretch>
            <a:fillRect/>
          </a:stretch>
        </p:blipFill>
        <p:spPr>
          <a:xfrm>
            <a:off x="232958" y="2143449"/>
            <a:ext cx="749873" cy="402371"/>
          </a:xfrm>
          <a:prstGeom prst="rect">
            <a:avLst/>
          </a:prstGeom>
        </p:spPr>
      </p:pic>
      <p:pic>
        <p:nvPicPr>
          <p:cNvPr id="8" name="Obraz 7">
            <a:extLst>
              <a:ext uri="{FF2B5EF4-FFF2-40B4-BE49-F238E27FC236}">
                <a16:creationId xmlns="" xmlns:a16="http://schemas.microsoft.com/office/drawing/2014/main" id="{F9B7D6E0-3E8E-4527-A552-37AD26B7A8CD}"/>
              </a:ext>
            </a:extLst>
          </p:cNvPr>
          <p:cNvPicPr>
            <a:picLocks noChangeAspect="1"/>
          </p:cNvPicPr>
          <p:nvPr/>
        </p:nvPicPr>
        <p:blipFill>
          <a:blip r:embed="rId3"/>
          <a:stretch>
            <a:fillRect/>
          </a:stretch>
        </p:blipFill>
        <p:spPr>
          <a:xfrm>
            <a:off x="232958" y="4015707"/>
            <a:ext cx="749873" cy="402371"/>
          </a:xfrm>
          <a:prstGeom prst="rect">
            <a:avLst/>
          </a:prstGeom>
        </p:spPr>
      </p:pic>
    </p:spTree>
    <p:extLst>
      <p:ext uri="{BB962C8B-B14F-4D97-AF65-F5344CB8AC3E}">
        <p14:creationId xmlns:p14="http://schemas.microsoft.com/office/powerpoint/2010/main" val="19178270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9CEEB0A-23B2-4361-9E03-02B29A8F3564}"/>
              </a:ext>
            </a:extLst>
          </p:cNvPr>
          <p:cNvSpPr>
            <a:spLocks noGrp="1"/>
          </p:cNvSpPr>
          <p:nvPr>
            <p:ph type="title"/>
          </p:nvPr>
        </p:nvSpPr>
        <p:spPr>
          <a:xfrm>
            <a:off x="838200" y="681037"/>
            <a:ext cx="10515600" cy="1325563"/>
          </a:xfrm>
        </p:spPr>
        <p:txBody>
          <a:bodyPr>
            <a:normAutofit/>
          </a:bodyPr>
          <a:lstStyle/>
          <a:p>
            <a:r>
              <a:rPr lang="pl-PL" sz="3200" b="1" dirty="0"/>
              <a:t>Vznik infrastruktury v </a:t>
            </a:r>
            <a:r>
              <a:rPr lang="pl-PL" sz="3200" b="1" dirty="0" err="1"/>
              <a:t>Brenné</a:t>
            </a:r>
            <a:r>
              <a:rPr lang="pl-PL" sz="3200" b="1" dirty="0"/>
              <a:t> </a:t>
            </a:r>
            <a:r>
              <a:rPr lang="pl-PL" sz="3200" b="1" dirty="0" err="1"/>
              <a:t>Leśnici</a:t>
            </a:r>
            <a:r>
              <a:rPr lang="pl-PL" sz="3200" b="1" dirty="0"/>
              <a:t/>
            </a:r>
            <a:br>
              <a:rPr lang="pl-PL" sz="3200" b="1" dirty="0"/>
            </a:br>
            <a:r>
              <a:rPr lang="pl-PL" sz="3200" b="1" dirty="0"/>
              <a:t>Utworzenie infrastruktury w Brennej Leśnicy</a:t>
            </a:r>
          </a:p>
        </p:txBody>
      </p:sp>
      <p:pic>
        <p:nvPicPr>
          <p:cNvPr id="7" name="Symbol zastępczy zawartości 6">
            <a:extLst>
              <a:ext uri="{FF2B5EF4-FFF2-40B4-BE49-F238E27FC236}">
                <a16:creationId xmlns="" xmlns:a16="http://schemas.microsoft.com/office/drawing/2014/main" id="{9B3C0D01-6564-447B-BE5F-8671B087015B}"/>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258" r="10741"/>
          <a:stretch/>
        </p:blipFill>
        <p:spPr>
          <a:xfrm>
            <a:off x="1453123" y="1860849"/>
            <a:ext cx="3784564" cy="2263296"/>
          </a:xfrm>
        </p:spPr>
      </p:pic>
      <p:pic>
        <p:nvPicPr>
          <p:cNvPr id="9" name="Obraz 8">
            <a:extLst>
              <a:ext uri="{FF2B5EF4-FFF2-40B4-BE49-F238E27FC236}">
                <a16:creationId xmlns="" xmlns:a16="http://schemas.microsoft.com/office/drawing/2014/main" id="{F84FD71B-117C-4343-AE71-313E7A1A77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231" y="4228684"/>
            <a:ext cx="3959841" cy="2150546"/>
          </a:xfrm>
          <a:prstGeom prst="rect">
            <a:avLst/>
          </a:prstGeom>
        </p:spPr>
      </p:pic>
      <p:pic>
        <p:nvPicPr>
          <p:cNvPr id="12" name="Obraz 11">
            <a:extLst>
              <a:ext uri="{FF2B5EF4-FFF2-40B4-BE49-F238E27FC236}">
                <a16:creationId xmlns="" xmlns:a16="http://schemas.microsoft.com/office/drawing/2014/main" id="{EC00BF9E-EE4F-4EF8-A4A6-9A6A68994055}"/>
              </a:ext>
            </a:extLst>
          </p:cNvPr>
          <p:cNvPicPr>
            <a:picLocks noChangeAspect="1"/>
          </p:cNvPicPr>
          <p:nvPr/>
        </p:nvPicPr>
        <p:blipFill>
          <a:blip r:embed="rId5"/>
          <a:stretch>
            <a:fillRect/>
          </a:stretch>
        </p:blipFill>
        <p:spPr>
          <a:xfrm>
            <a:off x="5441573" y="2006600"/>
            <a:ext cx="5708341" cy="4281254"/>
          </a:xfrm>
          <a:prstGeom prst="rect">
            <a:avLst/>
          </a:prstGeom>
        </p:spPr>
      </p:pic>
    </p:spTree>
    <p:extLst>
      <p:ext uri="{BB962C8B-B14F-4D97-AF65-F5344CB8AC3E}">
        <p14:creationId xmlns:p14="http://schemas.microsoft.com/office/powerpoint/2010/main" val="26705627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9CEEB0A-23B2-4361-9E03-02B29A8F3564}"/>
              </a:ext>
            </a:extLst>
          </p:cNvPr>
          <p:cNvSpPr>
            <a:spLocks noGrp="1"/>
          </p:cNvSpPr>
          <p:nvPr>
            <p:ph type="title"/>
          </p:nvPr>
        </p:nvSpPr>
        <p:spPr>
          <a:xfrm>
            <a:off x="838200" y="681037"/>
            <a:ext cx="10515600" cy="1325563"/>
          </a:xfrm>
        </p:spPr>
        <p:txBody>
          <a:bodyPr>
            <a:normAutofit/>
          </a:bodyPr>
          <a:lstStyle/>
          <a:p>
            <a:r>
              <a:rPr lang="pl-PL" sz="3200" b="1" dirty="0" err="1"/>
              <a:t>Tvorba</a:t>
            </a:r>
            <a:r>
              <a:rPr lang="pl-PL" sz="3200" b="1" dirty="0"/>
              <a:t> </a:t>
            </a:r>
            <a:r>
              <a:rPr lang="pl-PL" sz="3200" b="1" dirty="0" err="1"/>
              <a:t>turistického</a:t>
            </a:r>
            <a:r>
              <a:rPr lang="pl-PL" sz="3200" b="1" dirty="0"/>
              <a:t> produktu </a:t>
            </a:r>
            <a:br>
              <a:rPr lang="pl-PL" sz="3200" b="1" dirty="0"/>
            </a:br>
            <a:r>
              <a:rPr lang="pl-PL" sz="3200" b="1" dirty="0"/>
              <a:t>Tworzenie produktu turystycznego</a:t>
            </a:r>
          </a:p>
        </p:txBody>
      </p:sp>
      <p:sp>
        <p:nvSpPr>
          <p:cNvPr id="3" name="Symbol zastępczy zawartości 2">
            <a:extLst>
              <a:ext uri="{FF2B5EF4-FFF2-40B4-BE49-F238E27FC236}">
                <a16:creationId xmlns="" xmlns:a16="http://schemas.microsoft.com/office/drawing/2014/main" id="{8622D56E-39E5-463E-9E19-B8AF923EEAA5}"/>
              </a:ext>
            </a:extLst>
          </p:cNvPr>
          <p:cNvSpPr>
            <a:spLocks noGrp="1"/>
          </p:cNvSpPr>
          <p:nvPr>
            <p:ph idx="1"/>
          </p:nvPr>
        </p:nvSpPr>
        <p:spPr>
          <a:xfrm>
            <a:off x="603682" y="3520592"/>
            <a:ext cx="5851123" cy="2901247"/>
          </a:xfrm>
        </p:spPr>
        <p:txBody>
          <a:bodyPr>
            <a:noAutofit/>
          </a:bodyPr>
          <a:lstStyle/>
          <a:p>
            <a:pPr algn="just"/>
            <a:r>
              <a:rPr lang="pl-PL" sz="1600" dirty="0"/>
              <a:t>Tworzenie produktu turystycznego prowadzone było w formie warsztatów zgodnie z Instrukcją przygotowania transgranicznego produktu turystycznego PRODUKT TURYSTYCZNY - KROK PO KROKU. Przewodnik jest jedyną z nielicznych publikacji dostępnych na rynku, traktujących o problematyce budowania produktu turystycznego w aspekcie transgranicznym. Aby wspólnie prowadzone, </a:t>
            </a:r>
            <a:r>
              <a:rPr lang="pl-PL" sz="1600" dirty="0" smtClean="0"/>
              <a:t>polsko-czeskie </a:t>
            </a:r>
            <a:r>
              <a:rPr lang="pl-PL" sz="1600" dirty="0"/>
              <a:t>działania uzyskały najlepsze rezultaty, a efekty współpracy przyniosły ciekawą ofertę, zwrócono się do SRiWR </a:t>
            </a:r>
            <a:r>
              <a:rPr lang="pl-PL" sz="1600" dirty="0" smtClean="0"/>
              <a:t>„OLZA” </a:t>
            </a:r>
            <a:r>
              <a:rPr lang="pl-PL" sz="1600" dirty="0"/>
              <a:t>o moderowanie całości prac nad produktem turystycznym. Przedstawiciele czeskiej strony Eurogionu Śląsk Cieszyński również brali czynny udział </a:t>
            </a:r>
            <a:r>
              <a:rPr lang="pl-PL" sz="1600" dirty="0" smtClean="0"/>
              <a:t/>
            </a:r>
            <a:br>
              <a:rPr lang="pl-PL" sz="1600" dirty="0" smtClean="0"/>
            </a:br>
            <a:r>
              <a:rPr lang="pl-PL" sz="1600" dirty="0" smtClean="0"/>
              <a:t>w </a:t>
            </a:r>
            <a:r>
              <a:rPr lang="pl-PL" sz="1600" dirty="0"/>
              <a:t>tworzeniu produktu turystycznego.</a:t>
            </a:r>
          </a:p>
        </p:txBody>
      </p:sp>
      <p:sp>
        <p:nvSpPr>
          <p:cNvPr id="5" name="pole tekstowe 4">
            <a:extLst>
              <a:ext uri="{FF2B5EF4-FFF2-40B4-BE49-F238E27FC236}">
                <a16:creationId xmlns="" xmlns:a16="http://schemas.microsoft.com/office/drawing/2014/main" id="{22ACD983-3EFE-4F56-AF1C-782AB8BDFFD5}"/>
              </a:ext>
            </a:extLst>
          </p:cNvPr>
          <p:cNvSpPr txBox="1"/>
          <p:nvPr/>
        </p:nvSpPr>
        <p:spPr>
          <a:xfrm>
            <a:off x="532661" y="1937026"/>
            <a:ext cx="10724224" cy="1569660"/>
          </a:xfrm>
          <a:prstGeom prst="rect">
            <a:avLst/>
          </a:prstGeom>
          <a:noFill/>
        </p:spPr>
        <p:txBody>
          <a:bodyPr wrap="square" rtlCol="0">
            <a:spAutoFit/>
          </a:bodyPr>
          <a:lstStyle/>
          <a:p>
            <a:pPr marL="285750" indent="-285750" algn="just">
              <a:buFont typeface="Arial" panose="020B0604020202020204" pitchFamily="34" charset="0"/>
              <a:buChar char="•"/>
            </a:pPr>
            <a:r>
              <a:rPr lang="pl-PL" sz="1600" dirty="0"/>
              <a:t>Tvorba turistického produktu proběhla formou workshopů v souladu s Pokyny k přípravě přeshraničního turistického produktu TURISTICKÝ PRODUKT - KROK ZA KROKEM. Průvodce je jednou z mála publikací dostupných na trhu zabývajících se problematikou budování produktu cestovního ruchu z přeshraniční rovině. Aby společné česko-polské aktivity dosáhly nejlepších výsledků a přenesly výsledky spolupráce do zajímavé nabídky, byla SRiWR </a:t>
            </a:r>
            <a:r>
              <a:rPr lang="pl-PL" sz="1600" dirty="0" smtClean="0"/>
              <a:t>„OLZA” </a:t>
            </a:r>
            <a:r>
              <a:rPr lang="pl-PL" sz="1600" dirty="0"/>
              <a:t>požádána, aby vedla všechny práce spojené s vytvořením turistického produktu. Do tvorby turistického produktu se aktivně zapojili i zástupci české strany Eurogionu Těšínské Slezko.</a:t>
            </a:r>
          </a:p>
        </p:txBody>
      </p:sp>
      <p:pic>
        <p:nvPicPr>
          <p:cNvPr id="6" name="Obraz 5">
            <a:extLst>
              <a:ext uri="{FF2B5EF4-FFF2-40B4-BE49-F238E27FC236}">
                <a16:creationId xmlns="" xmlns:a16="http://schemas.microsoft.com/office/drawing/2014/main" id="{FCB65DB3-E5F9-44FB-A8D6-6F331C55FC70}"/>
              </a:ext>
            </a:extLst>
          </p:cNvPr>
          <p:cNvPicPr>
            <a:picLocks noChangeAspect="1"/>
          </p:cNvPicPr>
          <p:nvPr/>
        </p:nvPicPr>
        <p:blipFill rotWithShape="1">
          <a:blip r:embed="rId3"/>
          <a:srcRect t="8134" b="11614"/>
          <a:stretch/>
        </p:blipFill>
        <p:spPr>
          <a:xfrm>
            <a:off x="6672238" y="3617007"/>
            <a:ext cx="5075878" cy="2291336"/>
          </a:xfrm>
          <a:prstGeom prst="rect">
            <a:avLst/>
          </a:prstGeom>
        </p:spPr>
      </p:pic>
    </p:spTree>
    <p:extLst>
      <p:ext uri="{BB962C8B-B14F-4D97-AF65-F5344CB8AC3E}">
        <p14:creationId xmlns:p14="http://schemas.microsoft.com/office/powerpoint/2010/main" val="16613100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9CEEB0A-23B2-4361-9E03-02B29A8F3564}"/>
              </a:ext>
            </a:extLst>
          </p:cNvPr>
          <p:cNvSpPr>
            <a:spLocks noGrp="1"/>
          </p:cNvSpPr>
          <p:nvPr>
            <p:ph type="title"/>
          </p:nvPr>
        </p:nvSpPr>
        <p:spPr>
          <a:xfrm>
            <a:off x="838200" y="681037"/>
            <a:ext cx="10515600" cy="1325563"/>
          </a:xfrm>
        </p:spPr>
        <p:txBody>
          <a:bodyPr>
            <a:normAutofit/>
          </a:bodyPr>
          <a:lstStyle/>
          <a:p>
            <a:r>
              <a:rPr lang="pl-PL" sz="3200" b="1" dirty="0" err="1"/>
              <a:t>Tvorba</a:t>
            </a:r>
            <a:r>
              <a:rPr lang="pl-PL" sz="3200" b="1" dirty="0"/>
              <a:t> </a:t>
            </a:r>
            <a:r>
              <a:rPr lang="pl-PL" sz="3200" b="1" dirty="0" err="1"/>
              <a:t>turistického</a:t>
            </a:r>
            <a:r>
              <a:rPr lang="pl-PL" sz="3200" b="1" dirty="0"/>
              <a:t> produktu </a:t>
            </a:r>
            <a:br>
              <a:rPr lang="pl-PL" sz="3200" b="1" dirty="0"/>
            </a:br>
            <a:r>
              <a:rPr lang="pl-PL" sz="3200" b="1" dirty="0"/>
              <a:t>Tworzenie produktu turystycznego</a:t>
            </a:r>
          </a:p>
        </p:txBody>
      </p:sp>
      <p:sp>
        <p:nvSpPr>
          <p:cNvPr id="3" name="Symbol zastępczy zawartości 2">
            <a:extLst>
              <a:ext uri="{FF2B5EF4-FFF2-40B4-BE49-F238E27FC236}">
                <a16:creationId xmlns="" xmlns:a16="http://schemas.microsoft.com/office/drawing/2014/main" id="{8622D56E-39E5-463E-9E19-B8AF923EEAA5}"/>
              </a:ext>
            </a:extLst>
          </p:cNvPr>
          <p:cNvSpPr>
            <a:spLocks noGrp="1"/>
          </p:cNvSpPr>
          <p:nvPr>
            <p:ph idx="1"/>
          </p:nvPr>
        </p:nvSpPr>
        <p:spPr>
          <a:xfrm>
            <a:off x="177553" y="4440222"/>
            <a:ext cx="6400800" cy="1860069"/>
          </a:xfrm>
        </p:spPr>
        <p:txBody>
          <a:bodyPr>
            <a:noAutofit/>
          </a:bodyPr>
          <a:lstStyle/>
          <a:p>
            <a:pPr algn="just"/>
            <a:r>
              <a:rPr lang="pl-PL" sz="1800" dirty="0"/>
              <a:t>W pracach prowadzonych nad czesko-polską ofertą brali udział przedstawiciele Euroregionu Śląsk Cieszyński , obu partnerskich gmin, którzy wspólnie utworzyli Zespół ds. produktu turystycznego (osoby związane na co dzień z turystyką, promocją, przyrodą), a także  przedstawiciele poszczególnych atrakcji znajdujących się na szlaku łączącym Gminę Wędrynia </a:t>
            </a:r>
            <a:r>
              <a:rPr lang="pl-PL" sz="1800" dirty="0" smtClean="0"/>
              <a:t/>
            </a:r>
            <a:br>
              <a:rPr lang="pl-PL" sz="1800" dirty="0" smtClean="0"/>
            </a:br>
            <a:r>
              <a:rPr lang="pl-PL" sz="1800" dirty="0" smtClean="0"/>
              <a:t>i </a:t>
            </a:r>
            <a:r>
              <a:rPr lang="pl-PL" sz="1800" dirty="0"/>
              <a:t>Brenna.</a:t>
            </a:r>
          </a:p>
        </p:txBody>
      </p:sp>
      <p:sp>
        <p:nvSpPr>
          <p:cNvPr id="4" name="pole tekstowe 3">
            <a:extLst>
              <a:ext uri="{FF2B5EF4-FFF2-40B4-BE49-F238E27FC236}">
                <a16:creationId xmlns="" xmlns:a16="http://schemas.microsoft.com/office/drawing/2014/main" id="{0E595A95-FFA9-4C72-BE57-CD69777E67AE}"/>
              </a:ext>
            </a:extLst>
          </p:cNvPr>
          <p:cNvSpPr txBox="1"/>
          <p:nvPr/>
        </p:nvSpPr>
        <p:spPr>
          <a:xfrm>
            <a:off x="177553" y="2006601"/>
            <a:ext cx="4249993" cy="2585323"/>
          </a:xfrm>
          <a:prstGeom prst="rect">
            <a:avLst/>
          </a:prstGeom>
          <a:noFill/>
        </p:spPr>
        <p:txBody>
          <a:bodyPr wrap="square" rtlCol="0">
            <a:spAutoFit/>
          </a:bodyPr>
          <a:lstStyle/>
          <a:p>
            <a:pPr marL="285750" indent="-285750" algn="just">
              <a:buFont typeface="Arial" panose="020B0604020202020204" pitchFamily="34" charset="0"/>
              <a:buChar char="•"/>
            </a:pPr>
            <a:r>
              <a:rPr lang="pl-PL" dirty="0"/>
              <a:t>Práce na česko-polské nabídce se zúčastnili zástupci Euroregionu Těšínské Slezsko, obou partnerských obcí, kteří společně vytvořili turistický produktový tým (lidé spojení s turistikou, propagací, přírodou), jakož i zástupci jednotlivých atrakcí na trase spojující obce Vendryni a Brennou.</a:t>
            </a:r>
          </a:p>
          <a:p>
            <a:endParaRPr lang="pl-PL" dirty="0"/>
          </a:p>
        </p:txBody>
      </p:sp>
      <p:pic>
        <p:nvPicPr>
          <p:cNvPr id="6" name="Obraz 5">
            <a:extLst>
              <a:ext uri="{FF2B5EF4-FFF2-40B4-BE49-F238E27FC236}">
                <a16:creationId xmlns="" xmlns:a16="http://schemas.microsoft.com/office/drawing/2014/main" id="{3DE90B7F-DCD0-459D-B125-24D263DFA7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135" y="1914051"/>
            <a:ext cx="3554026" cy="2443393"/>
          </a:xfrm>
          <a:prstGeom prst="rect">
            <a:avLst/>
          </a:prstGeom>
        </p:spPr>
      </p:pic>
      <p:pic>
        <p:nvPicPr>
          <p:cNvPr id="8" name="Obraz 7">
            <a:extLst>
              <a:ext uri="{FF2B5EF4-FFF2-40B4-BE49-F238E27FC236}">
                <a16:creationId xmlns="" xmlns:a16="http://schemas.microsoft.com/office/drawing/2014/main" id="{921B67F5-CC09-4DCF-8ACD-ED1A09B7D2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4326" y="1083908"/>
            <a:ext cx="3592123" cy="2443392"/>
          </a:xfrm>
          <a:prstGeom prst="rect">
            <a:avLst/>
          </a:prstGeom>
        </p:spPr>
      </p:pic>
      <p:pic>
        <p:nvPicPr>
          <p:cNvPr id="10" name="Obraz 9">
            <a:extLst>
              <a:ext uri="{FF2B5EF4-FFF2-40B4-BE49-F238E27FC236}">
                <a16:creationId xmlns="" xmlns:a16="http://schemas.microsoft.com/office/drawing/2014/main" id="{D061FC18-6FA5-402A-A402-C85E617F1A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6942" y="3683098"/>
            <a:ext cx="5212667" cy="2617193"/>
          </a:xfrm>
          <a:prstGeom prst="rect">
            <a:avLst/>
          </a:prstGeom>
        </p:spPr>
      </p:pic>
    </p:spTree>
    <p:extLst>
      <p:ext uri="{BB962C8B-B14F-4D97-AF65-F5344CB8AC3E}">
        <p14:creationId xmlns:p14="http://schemas.microsoft.com/office/powerpoint/2010/main" val="31964665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9CEEB0A-23B2-4361-9E03-02B29A8F3564}"/>
              </a:ext>
            </a:extLst>
          </p:cNvPr>
          <p:cNvSpPr>
            <a:spLocks noGrp="1"/>
          </p:cNvSpPr>
          <p:nvPr>
            <p:ph type="title"/>
          </p:nvPr>
        </p:nvSpPr>
        <p:spPr>
          <a:xfrm>
            <a:off x="838200" y="521240"/>
            <a:ext cx="10747160" cy="1449604"/>
          </a:xfrm>
        </p:spPr>
        <p:txBody>
          <a:bodyPr>
            <a:normAutofit/>
          </a:bodyPr>
          <a:lstStyle/>
          <a:p>
            <a:r>
              <a:rPr lang="pl-PL" sz="3200" b="1" dirty="0" err="1"/>
              <a:t>Poznávej</a:t>
            </a:r>
            <a:r>
              <a:rPr lang="pl-PL" sz="3200" b="1" dirty="0"/>
              <a:t> a </a:t>
            </a:r>
            <a:r>
              <a:rPr lang="pl-PL" sz="3200" b="1" dirty="0" err="1"/>
              <a:t>vyhraj</a:t>
            </a:r>
            <a:r>
              <a:rPr lang="pl-PL" sz="3200" b="1" dirty="0"/>
              <a:t>! „</a:t>
            </a:r>
            <a:r>
              <a:rPr lang="pl-PL" sz="3200" b="1" dirty="0" err="1"/>
              <a:t>Vandrovník</a:t>
            </a:r>
            <a:r>
              <a:rPr lang="pl-PL" sz="3200" b="1" dirty="0"/>
              <a:t>“ z </a:t>
            </a:r>
            <a:r>
              <a:rPr lang="pl-PL" sz="3200" b="1" dirty="0" err="1"/>
              <a:t>Vendryně</a:t>
            </a:r>
            <a:r>
              <a:rPr lang="pl-PL" sz="3200" b="1" dirty="0"/>
              <a:t> do Brenne</a:t>
            </a:r>
            <a:br>
              <a:rPr lang="pl-PL" sz="3200" b="1" dirty="0"/>
            </a:br>
            <a:r>
              <a:rPr lang="pl-PL" sz="3200" b="1" dirty="0"/>
              <a:t>Poznaj, zwiedzaj i wygrywaj! „Wędrownik” z Brenne do </a:t>
            </a:r>
            <a:r>
              <a:rPr lang="pl-PL" sz="3200" b="1" dirty="0" err="1"/>
              <a:t>Vendryně</a:t>
            </a:r>
            <a:endParaRPr lang="pl-PL" sz="3200" b="1" dirty="0"/>
          </a:p>
        </p:txBody>
      </p:sp>
      <p:sp>
        <p:nvSpPr>
          <p:cNvPr id="3" name="Symbol zastępczy zawartości 2">
            <a:extLst>
              <a:ext uri="{FF2B5EF4-FFF2-40B4-BE49-F238E27FC236}">
                <a16:creationId xmlns="" xmlns:a16="http://schemas.microsoft.com/office/drawing/2014/main" id="{8622D56E-39E5-463E-9E19-B8AF923EEAA5}"/>
              </a:ext>
            </a:extLst>
          </p:cNvPr>
          <p:cNvSpPr>
            <a:spLocks noGrp="1"/>
          </p:cNvSpPr>
          <p:nvPr>
            <p:ph idx="1"/>
          </p:nvPr>
        </p:nvSpPr>
        <p:spPr>
          <a:xfrm>
            <a:off x="532660" y="4110361"/>
            <a:ext cx="6303145" cy="2368442"/>
          </a:xfrm>
        </p:spPr>
        <p:txBody>
          <a:bodyPr>
            <a:noAutofit/>
          </a:bodyPr>
          <a:lstStyle/>
          <a:p>
            <a:pPr algn="just"/>
            <a:r>
              <a:rPr lang="pl-PL" sz="1800" dirty="0"/>
              <a:t>Wytyczony w ramach działań projektowych szlak atrakcji łączy obie partnerskie miejscowości. Wszystkie punkty na szlaku związane są z lokalnymi zasobami - dziedzictwem kulturowym lub przyrodniczym Śląska Cieszyńskiego. Zaproponowana trasa pozwala na przejazd pomiędzy Brenną, a Wędrynią zarówno samochodem, jak i rowerem. Atrakcje łączy również gra terenowa z nagrodami, która ma zachęcać do odwiedzenia </a:t>
            </a:r>
            <a:r>
              <a:rPr lang="pl-PL" sz="1800" dirty="0" smtClean="0"/>
              <a:t/>
            </a:r>
            <a:br>
              <a:rPr lang="pl-PL" sz="1800" dirty="0" smtClean="0"/>
            </a:br>
            <a:r>
              <a:rPr lang="pl-PL" sz="1800" dirty="0" smtClean="0"/>
              <a:t>i </a:t>
            </a:r>
            <a:r>
              <a:rPr lang="pl-PL" sz="1800" dirty="0"/>
              <a:t>poznania polsko-czeskiego pogranicza.</a:t>
            </a:r>
          </a:p>
        </p:txBody>
      </p:sp>
      <p:pic>
        <p:nvPicPr>
          <p:cNvPr id="7" name="Obraz 6">
            <a:extLst>
              <a:ext uri="{FF2B5EF4-FFF2-40B4-BE49-F238E27FC236}">
                <a16:creationId xmlns="" xmlns:a16="http://schemas.microsoft.com/office/drawing/2014/main" id="{763EA1AD-0951-4399-8227-BAD8410F3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5936" y="1671603"/>
            <a:ext cx="2128670" cy="3011038"/>
          </a:xfrm>
          <a:prstGeom prst="rect">
            <a:avLst/>
          </a:prstGeom>
        </p:spPr>
      </p:pic>
      <p:sp>
        <p:nvSpPr>
          <p:cNvPr id="9" name="pole tekstowe 8">
            <a:extLst>
              <a:ext uri="{FF2B5EF4-FFF2-40B4-BE49-F238E27FC236}">
                <a16:creationId xmlns="" xmlns:a16="http://schemas.microsoft.com/office/drawing/2014/main" id="{F255D816-BF6D-47B8-BA53-1EF21D0F2EBC}"/>
              </a:ext>
            </a:extLst>
          </p:cNvPr>
          <p:cNvSpPr txBox="1"/>
          <p:nvPr/>
        </p:nvSpPr>
        <p:spPr>
          <a:xfrm>
            <a:off x="532660" y="1893003"/>
            <a:ext cx="6186193" cy="2308324"/>
          </a:xfrm>
          <a:prstGeom prst="rect">
            <a:avLst/>
          </a:prstGeom>
          <a:noFill/>
        </p:spPr>
        <p:txBody>
          <a:bodyPr wrap="square" rtlCol="0">
            <a:spAutoFit/>
          </a:bodyPr>
          <a:lstStyle/>
          <a:p>
            <a:pPr marL="285750" indent="-285750" algn="just">
              <a:buFont typeface="Arial" panose="020B0604020202020204" pitchFamily="34" charset="0"/>
              <a:buChar char="•"/>
            </a:pPr>
            <a:r>
              <a:rPr lang="pl-PL" dirty="0"/>
              <a:t>V rámci aktivity byla vyznačena trasa atrakcí spojujících obě partnerské obce. Všechny body na trase souvisejí s kulturním nebo přírodním dědictvím Těšínského Slezska. Navrhovaná trasa umožňuje cestovat mezi Brennou a Vendryní autem i na kole. Atrakce jsou spojeny s místopisnou hrou s odměnami, která má povzbudit turisty k návštěvě a poznání polsko-českého pohraničí.</a:t>
            </a:r>
          </a:p>
          <a:p>
            <a:pPr marL="285750" indent="-285750" algn="just">
              <a:buFont typeface="Arial" panose="020B0604020202020204" pitchFamily="34" charset="0"/>
              <a:buChar char="•"/>
            </a:pPr>
            <a:endParaRPr lang="pl-PL" dirty="0"/>
          </a:p>
        </p:txBody>
      </p:sp>
      <p:pic>
        <p:nvPicPr>
          <p:cNvPr id="5" name="Obraz 4">
            <a:extLst>
              <a:ext uri="{FF2B5EF4-FFF2-40B4-BE49-F238E27FC236}">
                <a16:creationId xmlns="" xmlns:a16="http://schemas.microsoft.com/office/drawing/2014/main" id="{EFEEB4B3-BFCB-44F0-94B4-CDEDB731F783}"/>
              </a:ext>
            </a:extLst>
          </p:cNvPr>
          <p:cNvPicPr>
            <a:picLocks noChangeAspect="1"/>
          </p:cNvPicPr>
          <p:nvPr/>
        </p:nvPicPr>
        <p:blipFill>
          <a:blip r:embed="rId4"/>
          <a:stretch>
            <a:fillRect/>
          </a:stretch>
        </p:blipFill>
        <p:spPr>
          <a:xfrm>
            <a:off x="7050115" y="4682641"/>
            <a:ext cx="4008982" cy="1654120"/>
          </a:xfrm>
          <a:prstGeom prst="rect">
            <a:avLst/>
          </a:prstGeom>
        </p:spPr>
      </p:pic>
      <p:sp>
        <p:nvSpPr>
          <p:cNvPr id="12" name="pole tekstowe 11">
            <a:extLst>
              <a:ext uri="{FF2B5EF4-FFF2-40B4-BE49-F238E27FC236}">
                <a16:creationId xmlns="" xmlns:a16="http://schemas.microsoft.com/office/drawing/2014/main" id="{9ABD0271-B9DC-4617-8AF6-B21513C852BA}"/>
              </a:ext>
            </a:extLst>
          </p:cNvPr>
          <p:cNvSpPr txBox="1"/>
          <p:nvPr/>
        </p:nvSpPr>
        <p:spPr>
          <a:xfrm>
            <a:off x="8495930" y="2175358"/>
            <a:ext cx="2857870" cy="523220"/>
          </a:xfrm>
          <a:prstGeom prst="rect">
            <a:avLst/>
          </a:prstGeom>
          <a:noFill/>
        </p:spPr>
        <p:txBody>
          <a:bodyPr wrap="square" rtlCol="0">
            <a:spAutoFit/>
          </a:bodyPr>
          <a:lstStyle/>
          <a:p>
            <a:r>
              <a:rPr lang="pl-PL" sz="2800" dirty="0"/>
              <a:t>Odměny/Nagrody</a:t>
            </a:r>
          </a:p>
        </p:txBody>
      </p:sp>
      <p:pic>
        <p:nvPicPr>
          <p:cNvPr id="6" name="Obrázek 5">
            <a:extLst>
              <a:ext uri="{FF2B5EF4-FFF2-40B4-BE49-F238E27FC236}">
                <a16:creationId xmlns="" xmlns:a16="http://schemas.microsoft.com/office/drawing/2014/main" id="{1E1B3C40-007C-4256-B098-EDE1508C1E61}"/>
              </a:ext>
            </a:extLst>
          </p:cNvPr>
          <p:cNvPicPr>
            <a:picLocks noChangeAspect="1"/>
          </p:cNvPicPr>
          <p:nvPr/>
        </p:nvPicPr>
        <p:blipFill>
          <a:blip r:embed="rId5"/>
          <a:stretch>
            <a:fillRect/>
          </a:stretch>
        </p:blipFill>
        <p:spPr>
          <a:xfrm>
            <a:off x="9261689" y="3177122"/>
            <a:ext cx="1722386" cy="1120292"/>
          </a:xfrm>
          <a:prstGeom prst="rect">
            <a:avLst/>
          </a:prstGeom>
        </p:spPr>
      </p:pic>
    </p:spTree>
    <p:extLst>
      <p:ext uri="{BB962C8B-B14F-4D97-AF65-F5344CB8AC3E}">
        <p14:creationId xmlns:p14="http://schemas.microsoft.com/office/powerpoint/2010/main" val="36153424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9CEEB0A-23B2-4361-9E03-02B29A8F3564}"/>
              </a:ext>
            </a:extLst>
          </p:cNvPr>
          <p:cNvSpPr>
            <a:spLocks noGrp="1"/>
          </p:cNvSpPr>
          <p:nvPr>
            <p:ph type="title"/>
          </p:nvPr>
        </p:nvSpPr>
        <p:spPr>
          <a:xfrm>
            <a:off x="838200" y="521239"/>
            <a:ext cx="10747160" cy="1476237"/>
          </a:xfrm>
        </p:spPr>
        <p:txBody>
          <a:bodyPr>
            <a:normAutofit/>
          </a:bodyPr>
          <a:lstStyle/>
          <a:p>
            <a:r>
              <a:rPr lang="pl-PL" sz="3200" b="1" dirty="0"/>
              <a:t>Osoby podílející se na tvorbě turistického produktu</a:t>
            </a:r>
            <a:br>
              <a:rPr lang="pl-PL" sz="3200" b="1" dirty="0"/>
            </a:br>
            <a:r>
              <a:rPr lang="pl-PL" sz="3200" b="1" dirty="0"/>
              <a:t>Osoby zaangażowane w tworzenie produktu turystycznego</a:t>
            </a:r>
          </a:p>
        </p:txBody>
      </p:sp>
      <p:sp>
        <p:nvSpPr>
          <p:cNvPr id="3" name="Symbol zastępczy zawartości 2">
            <a:extLst>
              <a:ext uri="{FF2B5EF4-FFF2-40B4-BE49-F238E27FC236}">
                <a16:creationId xmlns="" xmlns:a16="http://schemas.microsoft.com/office/drawing/2014/main" id="{8622D56E-39E5-463E-9E19-B8AF923EEAA5}"/>
              </a:ext>
            </a:extLst>
          </p:cNvPr>
          <p:cNvSpPr>
            <a:spLocks noGrp="1"/>
          </p:cNvSpPr>
          <p:nvPr>
            <p:ph idx="1"/>
          </p:nvPr>
        </p:nvSpPr>
        <p:spPr>
          <a:xfrm>
            <a:off x="532659" y="1688557"/>
            <a:ext cx="11443317" cy="4481327"/>
          </a:xfrm>
        </p:spPr>
        <p:txBody>
          <a:bodyPr numCol="2">
            <a:no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pl-PL"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l-PL" sz="1600" b="1" i="0" u="none" strike="noStrike" kern="1200" cap="none" spc="0" normalizeH="0" baseline="0" noProof="0" dirty="0">
                <a:ln>
                  <a:noFill/>
                </a:ln>
                <a:solidFill>
                  <a:prstClr val="black"/>
                </a:solidFill>
                <a:effectLst/>
                <a:uLnTx/>
                <a:uFillTx/>
                <a:latin typeface="Calibri" panose="020F0502020204030204"/>
                <a:ea typeface="+mn-ea"/>
                <a:cs typeface="+mn-cs"/>
              </a:rPr>
              <a:t>Představitelé Euroregionu Těšínkého Slezska</a:t>
            </a:r>
            <a:r>
              <a:rPr kumimoji="0" lang="pl-PL"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pl-PL" sz="1600" b="0" i="0" u="none" strike="noStrike" kern="1200" cap="none" spc="0" normalizeH="0" baseline="0" noProof="0" dirty="0">
                <a:ln>
                  <a:noFill/>
                </a:ln>
                <a:solidFill>
                  <a:prstClr val="black"/>
                </a:solidFill>
                <a:effectLst/>
                <a:uLnTx/>
                <a:uFillTx/>
                <a:latin typeface="Calibri" panose="020F0502020204030204"/>
                <a:ea typeface="+mn-ea"/>
                <a:cs typeface="+mn-cs"/>
              </a:rPr>
              <a:t>               Ing. Tomáš Balcar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pl-PL" sz="1600" b="0" i="0" u="none" strike="noStrike" kern="1200" cap="none" spc="0" normalizeH="0" baseline="0" noProof="0" dirty="0">
                <a:ln>
                  <a:noFill/>
                </a:ln>
                <a:solidFill>
                  <a:prstClr val="black"/>
                </a:solidFill>
                <a:effectLst/>
                <a:uLnTx/>
                <a:uFillTx/>
                <a:latin typeface="Calibri" panose="020F0502020204030204"/>
                <a:ea typeface="+mn-ea"/>
                <a:cs typeface="+mn-cs"/>
              </a:rPr>
              <a:t>               Ing. Grygová Gražyna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pl-PL" sz="1600" b="0" i="0" u="none" strike="noStrike" kern="1200" cap="none" spc="0" normalizeH="0" baseline="0" noProof="0" dirty="0">
                <a:ln>
                  <a:noFill/>
                </a:ln>
                <a:solidFill>
                  <a:prstClr val="black"/>
                </a:solidFill>
                <a:effectLst/>
                <a:uLnTx/>
                <a:uFillTx/>
                <a:latin typeface="Calibri" panose="020F0502020204030204"/>
                <a:ea typeface="+mn-ea"/>
                <a:cs typeface="+mn-cs"/>
              </a:rPr>
              <a:t>               Ing. Veronika Ovčaříová</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pl-PL" sz="1600" b="0" i="0" u="none" strike="noStrike" kern="1200" cap="none" spc="0" normalizeH="0" baseline="0" noProof="0" dirty="0">
                <a:ln>
                  <a:noFill/>
                </a:ln>
                <a:solidFill>
                  <a:prstClr val="black"/>
                </a:solidFill>
                <a:effectLst/>
                <a:uLnTx/>
                <a:uFillTx/>
                <a:latin typeface="Calibri" panose="020F0502020204030204"/>
                <a:ea typeface="+mn-ea"/>
                <a:cs typeface="+mn-cs"/>
              </a:rPr>
              <a:t> Partner z české strany hranice: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pl-PL"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l-PL" sz="1600" b="1" i="0" u="none" strike="noStrike" kern="1200" cap="none" spc="0" normalizeH="0" baseline="0" noProof="0" dirty="0">
                <a:ln>
                  <a:noFill/>
                </a:ln>
                <a:solidFill>
                  <a:prstClr val="black"/>
                </a:solidFill>
                <a:effectLst/>
                <a:uLnTx/>
                <a:uFillTx/>
                <a:latin typeface="Calibri" panose="020F0502020204030204"/>
                <a:ea typeface="+mn-ea"/>
                <a:cs typeface="+mn-cs"/>
              </a:rPr>
              <a:t>Obec Vendryně</a:t>
            </a:r>
            <a:r>
              <a:rPr kumimoji="0" lang="pl-PL"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pl-PL" sz="1600" b="0" i="0" u="none" strike="noStrike" kern="1200" cap="none" spc="0" normalizeH="0" baseline="0" noProof="0" dirty="0">
                <a:ln>
                  <a:noFill/>
                </a:ln>
                <a:solidFill>
                  <a:prstClr val="black"/>
                </a:solidFill>
                <a:effectLst/>
                <a:uLnTx/>
                <a:uFillTx/>
                <a:latin typeface="Calibri" panose="020F0502020204030204"/>
                <a:ea typeface="+mn-ea"/>
                <a:cs typeface="+mn-cs"/>
              </a:rPr>
              <a:t>               Raimund Sikora, DiS. – starosta obce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pl-PL" sz="1600" b="0" i="0" u="none" strike="noStrike" kern="1200" cap="none" spc="0" normalizeH="0" baseline="0" noProof="0" dirty="0">
                <a:ln>
                  <a:noFill/>
                </a:ln>
                <a:solidFill>
                  <a:prstClr val="black"/>
                </a:solidFill>
                <a:effectLst/>
                <a:uLnTx/>
                <a:uFillTx/>
                <a:latin typeface="Calibri" panose="020F0502020204030204"/>
                <a:ea typeface="+mn-ea"/>
                <a:cs typeface="+mn-cs"/>
              </a:rPr>
              <a:t>               Jana Chlebková (zespół ds. produktu turystycznego)</a:t>
            </a:r>
          </a:p>
          <a:p>
            <a:pPr marL="0" lvl="0" indent="0">
              <a:lnSpc>
                <a:spcPct val="100000"/>
              </a:lnSpc>
              <a:buNone/>
              <a:defRPr/>
            </a:pPr>
            <a:r>
              <a:rPr kumimoji="0" lang="pl-PL" sz="1600" b="0" i="0" u="none" strike="noStrike" kern="1200" cap="none" spc="0" normalizeH="0" baseline="0" noProof="0" dirty="0">
                <a:ln>
                  <a:noFill/>
                </a:ln>
                <a:solidFill>
                  <a:prstClr val="black"/>
                </a:solidFill>
                <a:effectLst/>
                <a:uLnTx/>
                <a:uFillTx/>
                <a:latin typeface="Calibri" panose="020F0502020204030204"/>
                <a:ea typeface="+mn-ea"/>
                <a:cs typeface="+mn-cs"/>
              </a:rPr>
              <a:t>               Ing. Bronislav </a:t>
            </a:r>
            <a:r>
              <a:rPr lang="pl-PL" sz="1600" dirty="0">
                <a:solidFill>
                  <a:prstClr val="black"/>
                </a:solidFill>
              </a:rPr>
              <a:t>Ondraszek(zespół ds. produktu turystycznego</a:t>
            </a:r>
            <a:r>
              <a:rPr lang="pl-PL" sz="1600" dirty="0" smtClean="0">
                <a:solidFill>
                  <a:prstClr val="black"/>
                </a:solidFill>
              </a:rPr>
              <a:t>)</a:t>
            </a:r>
            <a:endParaRPr kumimoji="0" lang="pl-PL"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lvl="0" indent="0">
              <a:lnSpc>
                <a:spcPct val="100000"/>
              </a:lnSpc>
              <a:buNone/>
              <a:defRPr/>
            </a:pPr>
            <a:r>
              <a:rPr kumimoji="0" lang="pl-PL" sz="1600" b="0" i="0" u="none" strike="noStrike" kern="1200" cap="none" spc="0" normalizeH="0" baseline="0" noProof="0" dirty="0">
                <a:ln>
                  <a:noFill/>
                </a:ln>
                <a:solidFill>
                  <a:prstClr val="black"/>
                </a:solidFill>
                <a:effectLst/>
                <a:uLnTx/>
                <a:uFillTx/>
                <a:latin typeface="Calibri" panose="020F0502020204030204"/>
                <a:ea typeface="+mn-ea"/>
                <a:cs typeface="+mn-cs"/>
              </a:rPr>
              <a:t>               Ivana </a:t>
            </a:r>
            <a:r>
              <a:rPr lang="pl-PL" sz="1600" dirty="0" smtClean="0">
                <a:solidFill>
                  <a:prstClr val="black"/>
                </a:solidFill>
              </a:rPr>
              <a:t>Buzková (</a:t>
            </a:r>
            <a:r>
              <a:rPr lang="pl-PL" sz="1600" dirty="0">
                <a:solidFill>
                  <a:prstClr val="black"/>
                </a:solidFill>
              </a:rPr>
              <a:t>zespół ds. produktu turystycznego)</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pl-PL"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l-PL"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1600" b="1" i="0" u="none" strike="noStrike" kern="1200" cap="none" spc="0" normalizeH="0" baseline="0" noProof="0" dirty="0">
                <a:ln>
                  <a:noFill/>
                </a:ln>
                <a:solidFill>
                  <a:prstClr val="black"/>
                </a:solidFill>
                <a:effectLst/>
                <a:uLnTx/>
                <a:uFillTx/>
                <a:latin typeface="Calibri" panose="020F0502020204030204"/>
                <a:ea typeface="+mn-ea"/>
                <a:cs typeface="+mn-cs"/>
              </a:rPr>
              <a:t>Przedstawiciele Euroregionu Śląsk Cieszyński</a:t>
            </a:r>
            <a:r>
              <a:rPr kumimoji="0" lang="pl-PL"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1600" b="0" i="0" u="none" strike="noStrike" kern="1200" cap="none" spc="0" normalizeH="0" baseline="0" noProof="0" dirty="0">
                <a:ln>
                  <a:noFill/>
                </a:ln>
                <a:solidFill>
                  <a:prstClr val="black"/>
                </a:solidFill>
                <a:effectLst/>
                <a:uLnTx/>
                <a:uFillTx/>
                <a:latin typeface="Calibri" panose="020F0502020204030204"/>
                <a:ea typeface="+mn-ea"/>
                <a:cs typeface="+mn-cs"/>
              </a:rPr>
              <a:t>	Bogdan Kasperek i Marek Olszewski (zdalnie)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1600" b="0" i="0" u="none" strike="noStrike" kern="1200" cap="none" spc="0" normalizeH="0" baseline="0" noProof="0" dirty="0">
                <a:ln>
                  <a:noFill/>
                </a:ln>
                <a:solidFill>
                  <a:prstClr val="black"/>
                </a:solidFill>
                <a:effectLst/>
                <a:uLnTx/>
                <a:uFillTx/>
                <a:latin typeface="Calibri" panose="020F0502020204030204"/>
                <a:ea typeface="+mn-ea"/>
                <a:cs typeface="+mn-cs"/>
              </a:rPr>
              <a:t>Przedstawiciele Partnerów ze strony Polskiej:</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1600" b="1" i="0" u="none" strike="noStrike" kern="1200" cap="none" spc="0" normalizeH="0" baseline="0" noProof="0" dirty="0">
                <a:ln>
                  <a:noFill/>
                </a:ln>
                <a:solidFill>
                  <a:prstClr val="black"/>
                </a:solidFill>
                <a:effectLst/>
                <a:uLnTx/>
                <a:uFillTx/>
                <a:latin typeface="Calibri" panose="020F0502020204030204"/>
                <a:ea typeface="+mn-ea"/>
                <a:cs typeface="+mn-cs"/>
              </a:rPr>
              <a:t>OPKIS Brenna</a:t>
            </a:r>
            <a:r>
              <a:rPr kumimoji="0" lang="pl-PL"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l-PL" sz="1600" dirty="0">
                <a:solidFill>
                  <a:prstClr val="black"/>
                </a:solidFill>
                <a:latin typeface="Calibri" panose="020F0502020204030204"/>
              </a:rPr>
              <a:t>	Katarzyna Macura - </a:t>
            </a:r>
            <a:r>
              <a:rPr lang="pl-PL" sz="1600" dirty="0" smtClean="0">
                <a:solidFill>
                  <a:prstClr val="black"/>
                </a:solidFill>
                <a:latin typeface="Calibri" panose="020F0502020204030204"/>
              </a:rPr>
              <a:t>dyrektor</a:t>
            </a:r>
            <a:endParaRPr lang="pl-PL" sz="1600" dirty="0">
              <a:solidFill>
                <a:prstClr val="black"/>
              </a:solidFill>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1600" b="0" i="0" u="none" strike="noStrike" kern="1200" cap="none" spc="0" normalizeH="0" baseline="0" noProof="0" dirty="0">
                <a:ln>
                  <a:noFill/>
                </a:ln>
                <a:solidFill>
                  <a:prstClr val="black"/>
                </a:solidFill>
                <a:effectLst/>
                <a:uLnTx/>
                <a:uFillTx/>
                <a:latin typeface="Calibri" panose="020F0502020204030204"/>
                <a:ea typeface="+mn-ea"/>
                <a:cs typeface="+mn-cs"/>
              </a:rPr>
              <a:t>	Łukasz Muschiol (zespół ds. produktu turystycznego)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1600" b="0" i="0" u="none" strike="noStrike" kern="1200" cap="none" spc="0" normalizeH="0" baseline="0" noProof="0" dirty="0">
                <a:ln>
                  <a:noFill/>
                </a:ln>
                <a:solidFill>
                  <a:prstClr val="black"/>
                </a:solidFill>
                <a:effectLst/>
                <a:uLnTx/>
                <a:uFillTx/>
                <a:latin typeface="Calibri" panose="020F0502020204030204"/>
                <a:ea typeface="+mn-ea"/>
                <a:cs typeface="+mn-cs"/>
              </a:rPr>
              <a:t> 	Marzena Bochnak (zespół ds. produktu turystycznego)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1600" b="1" i="0" u="none" strike="noStrike" kern="1200" cap="none" spc="0" normalizeH="0" baseline="0" noProof="0" dirty="0">
                <a:ln>
                  <a:noFill/>
                </a:ln>
                <a:solidFill>
                  <a:prstClr val="black"/>
                </a:solidFill>
                <a:effectLst/>
                <a:uLnTx/>
                <a:uFillTx/>
                <a:latin typeface="Calibri" panose="020F0502020204030204"/>
                <a:ea typeface="+mn-ea"/>
                <a:cs typeface="+mn-cs"/>
              </a:rPr>
              <a:t>Gmina Brenna</a:t>
            </a:r>
            <a:r>
              <a:rPr kumimoji="0" lang="pl-PL"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1600" b="0" i="0" u="none" strike="noStrike" kern="1200" cap="none" spc="0" normalizeH="0" baseline="0" noProof="0" dirty="0">
                <a:ln>
                  <a:noFill/>
                </a:ln>
                <a:solidFill>
                  <a:prstClr val="black"/>
                </a:solidFill>
                <a:effectLst/>
                <a:uLnTx/>
                <a:uFillTx/>
                <a:latin typeface="Calibri" panose="020F0502020204030204"/>
                <a:ea typeface="+mn-ea"/>
                <a:cs typeface="+mn-cs"/>
              </a:rPr>
              <a:t>                    Jerzy Pilch – Wójt gminy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1600" b="0" i="0" u="none" strike="noStrike" kern="1200" cap="none" spc="0" normalizeH="0" baseline="0" noProof="0" dirty="0">
                <a:ln>
                  <a:noFill/>
                </a:ln>
                <a:solidFill>
                  <a:prstClr val="black"/>
                </a:solidFill>
                <a:effectLst/>
                <a:uLnTx/>
                <a:uFillTx/>
                <a:latin typeface="Calibri" panose="020F0502020204030204"/>
                <a:ea typeface="+mn-ea"/>
                <a:cs typeface="+mn-cs"/>
              </a:rPr>
              <a:t>	Dariusz Jakubiec – zastępca Wójta (realizacja inwestycji)</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1600" b="0" i="0" u="none" strike="noStrike" kern="1200" cap="none" spc="0" normalizeH="0" baseline="0" noProof="0" dirty="0">
                <a:ln>
                  <a:noFill/>
                </a:ln>
                <a:solidFill>
                  <a:prstClr val="black"/>
                </a:solidFill>
                <a:effectLst/>
                <a:uLnTx/>
                <a:uFillTx/>
                <a:latin typeface="Calibri" panose="020F0502020204030204"/>
                <a:ea typeface="+mn-ea"/>
                <a:cs typeface="+mn-cs"/>
              </a:rPr>
              <a:t>	Monika Jankowska (zespół ds. produktu turystycznego)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1600" b="0" i="0" u="none" strike="noStrike" kern="1200" cap="none" spc="0" normalizeH="0" baseline="0" noProof="0" dirty="0">
                <a:ln>
                  <a:noFill/>
                </a:ln>
                <a:solidFill>
                  <a:prstClr val="black"/>
                </a:solidFill>
                <a:effectLst/>
                <a:uLnTx/>
                <a:uFillTx/>
                <a:latin typeface="Calibri" panose="020F0502020204030204"/>
                <a:ea typeface="+mn-ea"/>
                <a:cs typeface="+mn-cs"/>
              </a:rPr>
              <a:t>	Inga Madzia (zespół ds. produktu turystycznego)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1600" b="0" i="0" u="none" strike="noStrike" kern="1200" cap="none" spc="0" normalizeH="0" baseline="0" noProof="0" dirty="0">
                <a:ln>
                  <a:noFill/>
                </a:ln>
                <a:solidFill>
                  <a:prstClr val="black"/>
                </a:solidFill>
                <a:effectLst/>
                <a:uLnTx/>
                <a:uFillTx/>
                <a:latin typeface="Calibri" panose="020F0502020204030204"/>
                <a:ea typeface="+mn-ea"/>
                <a:cs typeface="+mn-cs"/>
              </a:rPr>
              <a:t>	Katarzyna Ferfecka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1600" b="0" i="0" u="none" strike="noStrike" kern="1200" cap="none" spc="0" normalizeH="0" baseline="0" noProof="0" dirty="0">
                <a:ln>
                  <a:noFill/>
                </a:ln>
                <a:solidFill>
                  <a:prstClr val="black"/>
                </a:solidFill>
                <a:effectLst/>
                <a:uLnTx/>
                <a:uFillTx/>
                <a:latin typeface="Calibri" panose="020F0502020204030204"/>
                <a:ea typeface="+mn-ea"/>
                <a:cs typeface="+mn-cs"/>
              </a:rPr>
              <a:t>	Joanna Macura – skarbnik</a:t>
            </a:r>
            <a:endParaRPr lang="pl-PL" sz="2000" dirty="0"/>
          </a:p>
        </p:txBody>
      </p:sp>
    </p:spTree>
    <p:extLst>
      <p:ext uri="{BB962C8B-B14F-4D97-AF65-F5344CB8AC3E}">
        <p14:creationId xmlns:p14="http://schemas.microsoft.com/office/powerpoint/2010/main" val="8033048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9CEEB0A-23B2-4361-9E03-02B29A8F3564}"/>
              </a:ext>
            </a:extLst>
          </p:cNvPr>
          <p:cNvSpPr>
            <a:spLocks noGrp="1"/>
          </p:cNvSpPr>
          <p:nvPr>
            <p:ph type="title"/>
          </p:nvPr>
        </p:nvSpPr>
        <p:spPr>
          <a:xfrm>
            <a:off x="838200" y="521239"/>
            <a:ext cx="10747160" cy="1307561"/>
          </a:xfrm>
        </p:spPr>
        <p:txBody>
          <a:bodyPr>
            <a:normAutofit/>
          </a:bodyPr>
          <a:lstStyle/>
          <a:p>
            <a:r>
              <a:rPr lang="pl-PL" sz="3200" b="1" dirty="0"/>
              <a:t>Subjekty zapojené do turistické </a:t>
            </a:r>
            <a:r>
              <a:rPr lang="pl-PL" sz="3200" b="1" dirty="0" smtClean="0"/>
              <a:t>nabídky </a:t>
            </a:r>
            <a:r>
              <a:rPr lang="pl-PL" sz="3200" b="1" dirty="0"/>
              <a:t/>
            </a:r>
            <a:br>
              <a:rPr lang="pl-PL" sz="3200" b="1" dirty="0"/>
            </a:br>
            <a:r>
              <a:rPr lang="pl-PL" sz="3200" b="1" dirty="0"/>
              <a:t>Atrakcje zaangażowane do oferty turystyczne</a:t>
            </a:r>
          </a:p>
        </p:txBody>
      </p:sp>
      <p:sp>
        <p:nvSpPr>
          <p:cNvPr id="3" name="Symbol zastępczy zawartości 2">
            <a:extLst>
              <a:ext uri="{FF2B5EF4-FFF2-40B4-BE49-F238E27FC236}">
                <a16:creationId xmlns="" xmlns:a16="http://schemas.microsoft.com/office/drawing/2014/main" id="{8622D56E-39E5-463E-9E19-B8AF923EEAA5}"/>
              </a:ext>
            </a:extLst>
          </p:cNvPr>
          <p:cNvSpPr>
            <a:spLocks noGrp="1"/>
          </p:cNvSpPr>
          <p:nvPr>
            <p:ph idx="1"/>
          </p:nvPr>
        </p:nvSpPr>
        <p:spPr>
          <a:xfrm>
            <a:off x="532660" y="1699592"/>
            <a:ext cx="11052700" cy="4779212"/>
          </a:xfrm>
        </p:spPr>
        <p:txBody>
          <a:bodyPr numCol="1">
            <a:no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pl-PL"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pl-PL" sz="1600" b="1" dirty="0">
                <a:solidFill>
                  <a:prstClr val="black"/>
                </a:solidFill>
                <a:latin typeface="Calibri" panose="020F0502020204030204"/>
              </a:rPr>
              <a:t>Představitelé českých </a:t>
            </a:r>
            <a:r>
              <a:rPr lang="pl-PL" sz="1600" b="1" dirty="0">
                <a:latin typeface="Calibri" panose="020F0502020204030204"/>
              </a:rPr>
              <a:t>atrakcí / Przedstawiciele atrakcji czeskich:</a:t>
            </a:r>
          </a:p>
          <a:p>
            <a:pPr>
              <a:lnSpc>
                <a:spcPct val="100000"/>
              </a:lnSpc>
              <a:defRPr/>
            </a:pPr>
            <a:r>
              <a:rPr lang="pl-PL" sz="1400" dirty="0">
                <a:latin typeface="Calibri" panose="020F0502020204030204"/>
              </a:rPr>
              <a:t>Vendryňský park, Vápenné pece, Hora Vružna /obec Vendryně/</a:t>
            </a:r>
          </a:p>
          <a:p>
            <a:pPr>
              <a:lnSpc>
                <a:spcPct val="100000"/>
              </a:lnSpc>
              <a:defRPr/>
            </a:pPr>
            <a:r>
              <a:rPr lang="pl-PL" sz="1400" dirty="0">
                <a:latin typeface="Calibri" panose="020F0502020204030204"/>
              </a:rPr>
              <a:t>Muzeum Třineckých železáren a města Třince /Eva Zamarská/</a:t>
            </a:r>
          </a:p>
          <a:p>
            <a:pPr>
              <a:lnSpc>
                <a:spcPct val="100000"/>
              </a:lnSpc>
              <a:defRPr/>
            </a:pPr>
            <a:r>
              <a:rPr lang="pl-PL" sz="1400" dirty="0">
                <a:latin typeface="Calibri" panose="020F0502020204030204"/>
              </a:rPr>
              <a:t>Javorový vrch - Statutární město Třinec /Mgr. Šárka Szlaurová/</a:t>
            </a:r>
          </a:p>
          <a:p>
            <a:pPr>
              <a:lnSpc>
                <a:spcPct val="100000"/>
              </a:lnSpc>
              <a:defRPr/>
            </a:pPr>
            <a:r>
              <a:rPr lang="cs-CZ" sz="1400" dirty="0" err="1">
                <a:latin typeface="Calibri" panose="020F0502020204030204"/>
              </a:rPr>
              <a:t>Werk</a:t>
            </a:r>
            <a:r>
              <a:rPr lang="cs-CZ" sz="1400" dirty="0">
                <a:latin typeface="Calibri" panose="020F0502020204030204"/>
              </a:rPr>
              <a:t> aréna - </a:t>
            </a:r>
            <a:r>
              <a:rPr lang="en-US" sz="1400" dirty="0">
                <a:latin typeface="Calibri" panose="020F0502020204030204"/>
              </a:rPr>
              <a:t>HOCKEY CLUB OCELÁŘI TŘINEC, a. s.</a:t>
            </a:r>
            <a:r>
              <a:rPr lang="cs-CZ" sz="1400" dirty="0">
                <a:latin typeface="Calibri" panose="020F0502020204030204"/>
              </a:rPr>
              <a:t> /Ing. Peter </a:t>
            </a:r>
            <a:r>
              <a:rPr lang="cs-CZ" sz="1400" dirty="0" err="1">
                <a:latin typeface="Calibri" panose="020F0502020204030204"/>
              </a:rPr>
              <a:t>Harvan</a:t>
            </a:r>
            <a:r>
              <a:rPr lang="cs-CZ" sz="1400" dirty="0">
                <a:latin typeface="Calibri" panose="020F0502020204030204"/>
              </a:rPr>
              <a:t>/</a:t>
            </a:r>
          </a:p>
          <a:p>
            <a:pPr>
              <a:lnSpc>
                <a:spcPct val="100000"/>
              </a:lnSpc>
              <a:defRPr/>
            </a:pPr>
            <a:r>
              <a:rPr lang="cs-CZ" sz="1400" dirty="0">
                <a:latin typeface="Calibri" panose="020F0502020204030204"/>
              </a:rPr>
              <a:t>Kostel Sv. Kateřiny Alexandrijské - </a:t>
            </a:r>
            <a:r>
              <a:rPr lang="en-US" sz="1400" dirty="0" err="1">
                <a:latin typeface="Calibri" panose="020F0502020204030204"/>
              </a:rPr>
              <a:t>Římskokatolická</a:t>
            </a:r>
            <a:r>
              <a:rPr lang="en-US" sz="1400" dirty="0">
                <a:latin typeface="Calibri" panose="020F0502020204030204"/>
              </a:rPr>
              <a:t> </a:t>
            </a:r>
            <a:r>
              <a:rPr lang="en-US" sz="1400" dirty="0" err="1">
                <a:latin typeface="Calibri" panose="020F0502020204030204"/>
              </a:rPr>
              <a:t>farnost</a:t>
            </a:r>
            <a:r>
              <a:rPr lang="en-US" sz="1400" dirty="0">
                <a:latin typeface="Calibri" panose="020F0502020204030204"/>
              </a:rPr>
              <a:t> </a:t>
            </a:r>
            <a:r>
              <a:rPr lang="en-US" sz="1400" dirty="0" err="1">
                <a:latin typeface="Calibri" panose="020F0502020204030204"/>
              </a:rPr>
              <a:t>Vendryně</a:t>
            </a:r>
            <a:r>
              <a:rPr lang="cs-CZ" sz="1400" dirty="0">
                <a:latin typeface="Calibri" panose="020F0502020204030204"/>
              </a:rPr>
              <a:t> /P. Mgr. Artur Józef </a:t>
            </a:r>
            <a:r>
              <a:rPr lang="cs-CZ" sz="1400" dirty="0" err="1">
                <a:latin typeface="Calibri" panose="020F0502020204030204"/>
              </a:rPr>
              <a:t>Kimak</a:t>
            </a:r>
            <a:r>
              <a:rPr lang="cs-CZ" sz="1400" dirty="0">
                <a:latin typeface="Calibri" panose="020F0502020204030204"/>
              </a:rPr>
              <a:t>/</a:t>
            </a:r>
          </a:p>
          <a:p>
            <a:pPr marL="0" indent="0">
              <a:lnSpc>
                <a:spcPct val="100000"/>
              </a:lnSpc>
              <a:buNone/>
              <a:defRPr/>
            </a:pPr>
            <a:r>
              <a:rPr lang="cs-CZ" sz="1600" b="1" dirty="0">
                <a:latin typeface="Calibri" panose="020F0502020204030204"/>
              </a:rPr>
              <a:t>Představitelé polských atrakcí / </a:t>
            </a:r>
            <a:r>
              <a:rPr kumimoji="0" lang="pl-PL" sz="1600" b="1" i="0" u="none" strike="noStrike" kern="1200" cap="none" spc="0" normalizeH="0" baseline="0" noProof="0" dirty="0">
                <a:ln>
                  <a:noFill/>
                </a:ln>
                <a:effectLst/>
                <a:uLnTx/>
                <a:uFillTx/>
                <a:latin typeface="Calibri" panose="020F0502020204030204"/>
                <a:ea typeface="+mn-ea"/>
                <a:cs typeface="+mn-cs"/>
              </a:rPr>
              <a:t>Przedstawiciele atrakcji polskich:</a:t>
            </a:r>
            <a:endParaRPr lang="cs-CZ" sz="1600" b="1" dirty="0">
              <a:latin typeface="Calibri" panose="020F0502020204030204"/>
            </a:endParaRPr>
          </a:p>
          <a:p>
            <a:pPr>
              <a:lnSpc>
                <a:spcPct val="100000"/>
              </a:lnSpc>
              <a:defRPr/>
            </a:pPr>
            <a:r>
              <a:rPr lang="en-US" sz="1400" dirty="0" err="1">
                <a:solidFill>
                  <a:prstClr val="black"/>
                </a:solidFill>
                <a:latin typeface="Calibri" panose="020F0502020204030204"/>
              </a:rPr>
              <a:t>Beskidzki</a:t>
            </a:r>
            <a:r>
              <a:rPr lang="en-US" sz="1400" dirty="0">
                <a:solidFill>
                  <a:prstClr val="black"/>
                </a:solidFill>
                <a:latin typeface="Calibri" panose="020F0502020204030204"/>
              </a:rPr>
              <a:t> Dom </a:t>
            </a:r>
            <a:r>
              <a:rPr lang="en-US" sz="1400" dirty="0" err="1">
                <a:solidFill>
                  <a:prstClr val="black"/>
                </a:solidFill>
                <a:latin typeface="Calibri" panose="020F0502020204030204"/>
              </a:rPr>
              <a:t>Zielin</a:t>
            </a:r>
            <a:r>
              <a:rPr lang="en-US" sz="1400" dirty="0">
                <a:solidFill>
                  <a:prstClr val="black"/>
                </a:solidFill>
                <a:latin typeface="Calibri" panose="020F0502020204030204"/>
              </a:rPr>
              <a:t> </a:t>
            </a:r>
            <a:r>
              <a:rPr lang="en-US" sz="1400" dirty="0" err="1">
                <a:solidFill>
                  <a:prstClr val="black"/>
                </a:solidFill>
                <a:latin typeface="Calibri" panose="020F0502020204030204"/>
              </a:rPr>
              <a:t>Przytulia</a:t>
            </a:r>
            <a:r>
              <a:rPr lang="en-US" sz="1400" dirty="0">
                <a:solidFill>
                  <a:prstClr val="black"/>
                </a:solidFill>
                <a:latin typeface="Calibri" panose="020F0502020204030204"/>
              </a:rPr>
              <a:t> – OPKIS /Katarzyna Macura /</a:t>
            </a:r>
            <a:endParaRPr lang="cs-CZ" sz="1400" dirty="0">
              <a:solidFill>
                <a:prstClr val="black"/>
              </a:solidFill>
              <a:latin typeface="Calibri" panose="020F0502020204030204"/>
            </a:endParaRPr>
          </a:p>
          <a:p>
            <a:pPr>
              <a:lnSpc>
                <a:spcPct val="100000"/>
              </a:lnSpc>
              <a:defRPr/>
            </a:pPr>
            <a:r>
              <a:rPr lang="en-US" sz="1400" dirty="0" err="1">
                <a:solidFill>
                  <a:prstClr val="black"/>
                </a:solidFill>
                <a:latin typeface="Calibri" panose="020F0502020204030204"/>
              </a:rPr>
              <a:t>Kompleks</a:t>
            </a:r>
            <a:r>
              <a:rPr lang="en-US" sz="1400" dirty="0">
                <a:solidFill>
                  <a:prstClr val="black"/>
                </a:solidFill>
                <a:latin typeface="Calibri" panose="020F0502020204030204"/>
              </a:rPr>
              <a:t> Brenna </a:t>
            </a:r>
            <a:r>
              <a:rPr lang="en-US" sz="1400" dirty="0" err="1">
                <a:solidFill>
                  <a:prstClr val="black"/>
                </a:solidFill>
                <a:latin typeface="Calibri" panose="020F0502020204030204"/>
              </a:rPr>
              <a:t>Leśnica</a:t>
            </a:r>
            <a:r>
              <a:rPr lang="en-US" sz="1400" dirty="0">
                <a:solidFill>
                  <a:prstClr val="black"/>
                </a:solidFill>
                <a:latin typeface="Calibri" panose="020F0502020204030204"/>
              </a:rPr>
              <a:t> – </a:t>
            </a:r>
            <a:r>
              <a:rPr lang="en-US" sz="1400" dirty="0" err="1">
                <a:solidFill>
                  <a:prstClr val="black"/>
                </a:solidFill>
                <a:latin typeface="Calibri" panose="020F0502020204030204"/>
              </a:rPr>
              <a:t>Gmina</a:t>
            </a:r>
            <a:r>
              <a:rPr lang="en-US" sz="1400" dirty="0">
                <a:solidFill>
                  <a:prstClr val="black"/>
                </a:solidFill>
                <a:latin typeface="Calibri" panose="020F0502020204030204"/>
              </a:rPr>
              <a:t> Brenna /Jerzy Pilch/</a:t>
            </a:r>
            <a:endParaRPr lang="cs-CZ" sz="1400" dirty="0">
              <a:solidFill>
                <a:prstClr val="black"/>
              </a:solidFill>
              <a:latin typeface="Calibri" panose="020F0502020204030204"/>
            </a:endParaRPr>
          </a:p>
          <a:p>
            <a:pPr>
              <a:lnSpc>
                <a:spcPct val="100000"/>
              </a:lnSpc>
              <a:defRPr/>
            </a:pPr>
            <a:r>
              <a:rPr lang="en-US" sz="1400" dirty="0" err="1">
                <a:solidFill>
                  <a:prstClr val="black"/>
                </a:solidFill>
                <a:latin typeface="Calibri" panose="020F0502020204030204"/>
              </a:rPr>
              <a:t>Pumptrack</a:t>
            </a:r>
            <a:r>
              <a:rPr lang="en-US" sz="1400" dirty="0">
                <a:solidFill>
                  <a:prstClr val="black"/>
                </a:solidFill>
                <a:latin typeface="Calibri" panose="020F0502020204030204"/>
              </a:rPr>
              <a:t>, </a:t>
            </a:r>
            <a:r>
              <a:rPr lang="en-US" sz="1400" dirty="0" err="1">
                <a:solidFill>
                  <a:prstClr val="black"/>
                </a:solidFill>
                <a:latin typeface="Calibri" panose="020F0502020204030204"/>
              </a:rPr>
              <a:t>Obserwatorium</a:t>
            </a:r>
            <a:r>
              <a:rPr lang="en-US" sz="1400" dirty="0">
                <a:solidFill>
                  <a:prstClr val="black"/>
                </a:solidFill>
                <a:latin typeface="Calibri" panose="020F0502020204030204"/>
              </a:rPr>
              <a:t> </a:t>
            </a:r>
            <a:r>
              <a:rPr lang="en-US" sz="1400" dirty="0" err="1">
                <a:solidFill>
                  <a:prstClr val="black"/>
                </a:solidFill>
                <a:latin typeface="Calibri" panose="020F0502020204030204"/>
              </a:rPr>
              <a:t>Nietoperzy</a:t>
            </a:r>
            <a:r>
              <a:rPr lang="en-US" sz="1400" dirty="0">
                <a:solidFill>
                  <a:prstClr val="black"/>
                </a:solidFill>
                <a:latin typeface="Calibri" panose="020F0502020204030204"/>
              </a:rPr>
              <a:t>, </a:t>
            </a:r>
            <a:r>
              <a:rPr lang="en-US" sz="1400" dirty="0" err="1">
                <a:solidFill>
                  <a:prstClr val="black"/>
                </a:solidFill>
                <a:latin typeface="Calibri" panose="020F0502020204030204"/>
              </a:rPr>
              <a:t>Transgraniczny</a:t>
            </a:r>
            <a:r>
              <a:rPr lang="en-US" sz="1400" dirty="0">
                <a:solidFill>
                  <a:prstClr val="black"/>
                </a:solidFill>
                <a:latin typeface="Calibri" panose="020F0502020204030204"/>
              </a:rPr>
              <a:t> </a:t>
            </a:r>
            <a:r>
              <a:rPr lang="en-US" sz="1400" dirty="0" err="1">
                <a:solidFill>
                  <a:prstClr val="black"/>
                </a:solidFill>
                <a:latin typeface="Calibri" panose="020F0502020204030204"/>
              </a:rPr>
              <a:t>Ogród</a:t>
            </a:r>
            <a:r>
              <a:rPr lang="en-US" sz="1400" dirty="0">
                <a:solidFill>
                  <a:prstClr val="black"/>
                </a:solidFill>
                <a:latin typeface="Calibri" panose="020F0502020204030204"/>
              </a:rPr>
              <a:t> </a:t>
            </a:r>
            <a:r>
              <a:rPr lang="en-US" sz="1400" dirty="0" err="1">
                <a:solidFill>
                  <a:prstClr val="black"/>
                </a:solidFill>
                <a:latin typeface="Calibri" panose="020F0502020204030204"/>
              </a:rPr>
              <a:t>Zielin</a:t>
            </a:r>
            <a:r>
              <a:rPr lang="en-US" sz="1400" dirty="0">
                <a:solidFill>
                  <a:prstClr val="black"/>
                </a:solidFill>
                <a:latin typeface="Calibri" panose="020F0502020204030204"/>
              </a:rPr>
              <a:t> – </a:t>
            </a:r>
            <a:r>
              <a:rPr lang="en-US" sz="1400" dirty="0" err="1">
                <a:solidFill>
                  <a:prstClr val="black"/>
                </a:solidFill>
                <a:latin typeface="Calibri" panose="020F0502020204030204"/>
              </a:rPr>
              <a:t>Szkoła</a:t>
            </a:r>
            <a:r>
              <a:rPr lang="en-US" sz="1400" dirty="0">
                <a:solidFill>
                  <a:prstClr val="black"/>
                </a:solidFill>
                <a:latin typeface="Calibri" panose="020F0502020204030204"/>
              </a:rPr>
              <a:t> </a:t>
            </a:r>
            <a:r>
              <a:rPr lang="en-US" sz="1400" dirty="0" err="1">
                <a:solidFill>
                  <a:prstClr val="black"/>
                </a:solidFill>
                <a:latin typeface="Calibri" panose="020F0502020204030204"/>
              </a:rPr>
              <a:t>Podstawowa</a:t>
            </a:r>
            <a:r>
              <a:rPr lang="en-US" sz="1400" dirty="0">
                <a:solidFill>
                  <a:prstClr val="black"/>
                </a:solidFill>
                <a:latin typeface="Calibri" panose="020F0502020204030204"/>
              </a:rPr>
              <a:t> nr 1 w </a:t>
            </a:r>
            <a:r>
              <a:rPr lang="en-US" sz="1400" dirty="0" err="1">
                <a:solidFill>
                  <a:prstClr val="black"/>
                </a:solidFill>
                <a:latin typeface="Calibri" panose="020F0502020204030204"/>
              </a:rPr>
              <a:t>Brennej</a:t>
            </a:r>
            <a:r>
              <a:rPr lang="en-US" sz="1400" dirty="0">
                <a:solidFill>
                  <a:prstClr val="black"/>
                </a:solidFill>
                <a:latin typeface="Calibri" panose="020F0502020204030204"/>
              </a:rPr>
              <a:t> /</a:t>
            </a:r>
            <a:r>
              <a:rPr lang="en-US" sz="1400" dirty="0" err="1">
                <a:solidFill>
                  <a:prstClr val="black"/>
                </a:solidFill>
                <a:latin typeface="Calibri" panose="020F0502020204030204"/>
              </a:rPr>
              <a:t>dyrektor</a:t>
            </a:r>
            <a:r>
              <a:rPr lang="en-US" sz="1400" dirty="0">
                <a:solidFill>
                  <a:prstClr val="black"/>
                </a:solidFill>
                <a:latin typeface="Calibri" panose="020F0502020204030204"/>
              </a:rPr>
              <a:t> </a:t>
            </a:r>
            <a:r>
              <a:rPr lang="en-US" sz="1400" dirty="0" err="1">
                <a:solidFill>
                  <a:prstClr val="black"/>
                </a:solidFill>
                <a:latin typeface="Calibri" panose="020F0502020204030204"/>
              </a:rPr>
              <a:t>szkoły</a:t>
            </a:r>
            <a:r>
              <a:rPr lang="en-US" sz="1400" dirty="0">
                <a:solidFill>
                  <a:prstClr val="black"/>
                </a:solidFill>
                <a:latin typeface="Calibri" panose="020F0502020204030204"/>
              </a:rPr>
              <a:t> Halina </a:t>
            </a:r>
            <a:r>
              <a:rPr lang="en-US" sz="1400" dirty="0" err="1">
                <a:solidFill>
                  <a:prstClr val="black"/>
                </a:solidFill>
                <a:latin typeface="Calibri" panose="020F0502020204030204"/>
              </a:rPr>
              <a:t>Gabzdyl</a:t>
            </a:r>
            <a:r>
              <a:rPr lang="en-US" sz="1400" dirty="0">
                <a:solidFill>
                  <a:prstClr val="black"/>
                </a:solidFill>
                <a:latin typeface="Calibri" panose="020F0502020204030204"/>
              </a:rPr>
              <a:t> – Pilch/</a:t>
            </a:r>
            <a:endParaRPr lang="cs-CZ" sz="1400" dirty="0">
              <a:solidFill>
                <a:prstClr val="black"/>
              </a:solidFill>
              <a:latin typeface="Calibri" panose="020F0502020204030204"/>
            </a:endParaRPr>
          </a:p>
          <a:p>
            <a:pPr>
              <a:lnSpc>
                <a:spcPct val="100000"/>
              </a:lnSpc>
              <a:defRPr/>
            </a:pPr>
            <a:r>
              <a:rPr lang="en-US" sz="1400" dirty="0" err="1">
                <a:solidFill>
                  <a:prstClr val="black"/>
                </a:solidFill>
                <a:latin typeface="Calibri" panose="020F0502020204030204"/>
              </a:rPr>
              <a:t>Chlebowa</a:t>
            </a:r>
            <a:r>
              <a:rPr lang="en-US" sz="1400" dirty="0">
                <a:solidFill>
                  <a:prstClr val="black"/>
                </a:solidFill>
                <a:latin typeface="Calibri" panose="020F0502020204030204"/>
              </a:rPr>
              <a:t> </a:t>
            </a:r>
            <a:r>
              <a:rPr lang="en-US" sz="1400" dirty="0" err="1">
                <a:solidFill>
                  <a:prstClr val="black"/>
                </a:solidFill>
                <a:latin typeface="Calibri" panose="020F0502020204030204"/>
              </a:rPr>
              <a:t>Chata</a:t>
            </a:r>
            <a:r>
              <a:rPr lang="en-US" sz="1400" dirty="0">
                <a:solidFill>
                  <a:prstClr val="black"/>
                </a:solidFill>
                <a:latin typeface="Calibri" panose="020F0502020204030204"/>
              </a:rPr>
              <a:t> </a:t>
            </a:r>
            <a:r>
              <a:rPr lang="cs-CZ" sz="1400" dirty="0">
                <a:solidFill>
                  <a:prstClr val="black"/>
                </a:solidFill>
                <a:latin typeface="Calibri" panose="020F0502020204030204"/>
              </a:rPr>
              <a:t>/</a:t>
            </a:r>
            <a:r>
              <a:rPr lang="en-US" sz="1400" dirty="0">
                <a:solidFill>
                  <a:prstClr val="black"/>
                </a:solidFill>
                <a:latin typeface="Calibri" panose="020F0502020204030204"/>
              </a:rPr>
              <a:t>Jakub </a:t>
            </a:r>
            <a:r>
              <a:rPr lang="en-US" sz="1400" dirty="0" err="1">
                <a:solidFill>
                  <a:prstClr val="black"/>
                </a:solidFill>
                <a:latin typeface="Calibri" panose="020F0502020204030204"/>
              </a:rPr>
              <a:t>Dudys</a:t>
            </a:r>
            <a:r>
              <a:rPr lang="cs-CZ" sz="1400" dirty="0">
                <a:solidFill>
                  <a:prstClr val="black"/>
                </a:solidFill>
                <a:latin typeface="Calibri" panose="020F0502020204030204"/>
              </a:rPr>
              <a:t>/</a:t>
            </a:r>
          </a:p>
          <a:p>
            <a:pPr>
              <a:lnSpc>
                <a:spcPct val="100000"/>
              </a:lnSpc>
              <a:defRPr/>
            </a:pPr>
            <a:r>
              <a:rPr lang="en-US" sz="1400" dirty="0" err="1">
                <a:solidFill>
                  <a:prstClr val="black"/>
                </a:solidFill>
                <a:latin typeface="Calibri" panose="020F0502020204030204"/>
              </a:rPr>
              <a:t>Pijalna</a:t>
            </a:r>
            <a:r>
              <a:rPr lang="en-US" sz="1400" dirty="0">
                <a:solidFill>
                  <a:prstClr val="black"/>
                </a:solidFill>
                <a:latin typeface="Calibri" panose="020F0502020204030204"/>
              </a:rPr>
              <a:t> </a:t>
            </a:r>
            <a:r>
              <a:rPr lang="en-US" sz="1400" dirty="0" err="1">
                <a:solidFill>
                  <a:prstClr val="black"/>
                </a:solidFill>
                <a:latin typeface="Calibri" panose="020F0502020204030204"/>
              </a:rPr>
              <a:t>Wód</a:t>
            </a:r>
            <a:r>
              <a:rPr lang="en-US" sz="1400" dirty="0">
                <a:solidFill>
                  <a:prstClr val="black"/>
                </a:solidFill>
                <a:latin typeface="Calibri" panose="020F0502020204030204"/>
              </a:rPr>
              <a:t> </a:t>
            </a:r>
            <a:r>
              <a:rPr lang="en-US" sz="1400" dirty="0" err="1">
                <a:solidFill>
                  <a:prstClr val="black"/>
                </a:solidFill>
                <a:latin typeface="Calibri" panose="020F0502020204030204"/>
              </a:rPr>
              <a:t>i</a:t>
            </a:r>
            <a:r>
              <a:rPr lang="en-US" sz="1400" dirty="0">
                <a:solidFill>
                  <a:prstClr val="black"/>
                </a:solidFill>
                <a:latin typeface="Calibri" panose="020F0502020204030204"/>
              </a:rPr>
              <a:t> </a:t>
            </a:r>
            <a:r>
              <a:rPr lang="en-US" sz="1400" dirty="0" err="1">
                <a:solidFill>
                  <a:prstClr val="black"/>
                </a:solidFill>
                <a:latin typeface="Calibri" panose="020F0502020204030204"/>
              </a:rPr>
              <a:t>tężnia</a:t>
            </a:r>
            <a:r>
              <a:rPr lang="en-US" sz="1400" dirty="0">
                <a:solidFill>
                  <a:prstClr val="black"/>
                </a:solidFill>
                <a:latin typeface="Calibri" panose="020F0502020204030204"/>
              </a:rPr>
              <a:t> w </a:t>
            </a:r>
            <a:r>
              <a:rPr lang="en-US" sz="1400" dirty="0" err="1">
                <a:solidFill>
                  <a:prstClr val="black"/>
                </a:solidFill>
                <a:latin typeface="Calibri" panose="020F0502020204030204"/>
              </a:rPr>
              <a:t>Ustroniu</a:t>
            </a:r>
            <a:r>
              <a:rPr lang="en-US" sz="1400" dirty="0">
                <a:solidFill>
                  <a:prstClr val="black"/>
                </a:solidFill>
                <a:latin typeface="Calibri" panose="020F0502020204030204"/>
              </a:rPr>
              <a:t> </a:t>
            </a:r>
            <a:r>
              <a:rPr lang="cs-CZ" sz="1400" dirty="0">
                <a:solidFill>
                  <a:prstClr val="black"/>
                </a:solidFill>
                <a:latin typeface="Calibri" panose="020F0502020204030204"/>
              </a:rPr>
              <a:t>/</a:t>
            </a:r>
            <a:r>
              <a:rPr lang="en-US" sz="1400" dirty="0">
                <a:solidFill>
                  <a:prstClr val="black"/>
                </a:solidFill>
                <a:latin typeface="Calibri" panose="020F0502020204030204"/>
              </a:rPr>
              <a:t>Andrzej </a:t>
            </a:r>
            <a:r>
              <a:rPr lang="en-US" sz="1400" dirty="0" err="1">
                <a:solidFill>
                  <a:prstClr val="black"/>
                </a:solidFill>
                <a:latin typeface="Calibri" panose="020F0502020204030204"/>
              </a:rPr>
              <a:t>Nowiński</a:t>
            </a:r>
            <a:r>
              <a:rPr lang="cs-CZ" sz="1400" dirty="0">
                <a:solidFill>
                  <a:prstClr val="black"/>
                </a:solidFill>
                <a:latin typeface="Calibri" panose="020F0502020204030204"/>
              </a:rPr>
              <a:t> - </a:t>
            </a:r>
            <a:r>
              <a:rPr lang="en-US" sz="1400" dirty="0" err="1">
                <a:solidFill>
                  <a:prstClr val="black"/>
                </a:solidFill>
                <a:latin typeface="Calibri" panose="020F0502020204030204"/>
              </a:rPr>
              <a:t>Stowarzyszenie</a:t>
            </a:r>
            <a:r>
              <a:rPr lang="en-US" sz="1400" dirty="0">
                <a:solidFill>
                  <a:prstClr val="black"/>
                </a:solidFill>
                <a:latin typeface="Calibri" panose="020F0502020204030204"/>
              </a:rPr>
              <a:t> </a:t>
            </a:r>
            <a:r>
              <a:rPr lang="en-US" sz="1400" dirty="0" err="1">
                <a:solidFill>
                  <a:prstClr val="black"/>
                </a:solidFill>
                <a:latin typeface="Calibri" panose="020F0502020204030204"/>
              </a:rPr>
              <a:t>Promocji</a:t>
            </a:r>
            <a:r>
              <a:rPr lang="en-US" sz="1400" dirty="0">
                <a:solidFill>
                  <a:prstClr val="black"/>
                </a:solidFill>
                <a:latin typeface="Calibri" panose="020F0502020204030204"/>
              </a:rPr>
              <a:t> </a:t>
            </a:r>
            <a:r>
              <a:rPr lang="en-US" sz="1400" dirty="0" err="1">
                <a:solidFill>
                  <a:prstClr val="black"/>
                </a:solidFill>
                <a:latin typeface="Calibri" panose="020F0502020204030204"/>
              </a:rPr>
              <a:t>i</a:t>
            </a:r>
            <a:r>
              <a:rPr lang="en-US" sz="1400" dirty="0">
                <a:solidFill>
                  <a:prstClr val="black"/>
                </a:solidFill>
                <a:latin typeface="Calibri" panose="020F0502020204030204"/>
              </a:rPr>
              <a:t> </a:t>
            </a:r>
            <a:r>
              <a:rPr lang="en-US" sz="1400" dirty="0" err="1">
                <a:solidFill>
                  <a:prstClr val="black"/>
                </a:solidFill>
                <a:latin typeface="Calibri" panose="020F0502020204030204"/>
              </a:rPr>
              <a:t>Rozwoju</a:t>
            </a:r>
            <a:r>
              <a:rPr lang="en-US" sz="1400" dirty="0">
                <a:solidFill>
                  <a:prstClr val="black"/>
                </a:solidFill>
                <a:latin typeface="Calibri" panose="020F0502020204030204"/>
              </a:rPr>
              <a:t> </a:t>
            </a:r>
            <a:r>
              <a:rPr lang="en-US" sz="1400" dirty="0" err="1">
                <a:solidFill>
                  <a:prstClr val="black"/>
                </a:solidFill>
                <a:latin typeface="Calibri" panose="020F0502020204030204"/>
              </a:rPr>
              <a:t>Ustronia</a:t>
            </a:r>
            <a:r>
              <a:rPr lang="en-US" sz="1400" dirty="0">
                <a:solidFill>
                  <a:prstClr val="black"/>
                </a:solidFill>
                <a:latin typeface="Calibri" panose="020F0502020204030204"/>
              </a:rPr>
              <a:t>/</a:t>
            </a:r>
            <a:endParaRPr lang="cs-CZ" sz="1400" dirty="0">
              <a:solidFill>
                <a:prstClr val="black"/>
              </a:solidFill>
              <a:latin typeface="Calibri" panose="020F0502020204030204"/>
            </a:endParaRPr>
          </a:p>
          <a:p>
            <a:pPr>
              <a:lnSpc>
                <a:spcPct val="100000"/>
              </a:lnSpc>
              <a:defRPr/>
            </a:pPr>
            <a:r>
              <a:rPr lang="en-US" sz="1400" dirty="0">
                <a:solidFill>
                  <a:prstClr val="black"/>
                </a:solidFill>
                <a:latin typeface="Calibri" panose="020F0502020204030204"/>
              </a:rPr>
              <a:t>Ton w </a:t>
            </a:r>
            <a:r>
              <a:rPr lang="en-US" sz="1400" dirty="0" err="1">
                <a:solidFill>
                  <a:prstClr val="black"/>
                </a:solidFill>
                <a:latin typeface="Calibri" panose="020F0502020204030204"/>
              </a:rPr>
              <a:t>Goleszowie</a:t>
            </a:r>
            <a:r>
              <a:rPr lang="en-US" sz="1400" dirty="0">
                <a:solidFill>
                  <a:prstClr val="black"/>
                </a:solidFill>
                <a:latin typeface="Calibri" panose="020F0502020204030204"/>
              </a:rPr>
              <a:t> – </a:t>
            </a:r>
            <a:r>
              <a:rPr lang="en-US" sz="1400" dirty="0" err="1">
                <a:solidFill>
                  <a:prstClr val="black"/>
                </a:solidFill>
                <a:latin typeface="Calibri" panose="020F0502020204030204"/>
              </a:rPr>
              <a:t>Gmina</a:t>
            </a:r>
            <a:r>
              <a:rPr lang="en-US" sz="1400" dirty="0">
                <a:solidFill>
                  <a:prstClr val="black"/>
                </a:solidFill>
                <a:latin typeface="Calibri" panose="020F0502020204030204"/>
              </a:rPr>
              <a:t> </a:t>
            </a:r>
            <a:r>
              <a:rPr lang="en-US" sz="1400" dirty="0" err="1">
                <a:solidFill>
                  <a:prstClr val="black"/>
                </a:solidFill>
                <a:latin typeface="Calibri" panose="020F0502020204030204"/>
              </a:rPr>
              <a:t>Goleszów</a:t>
            </a:r>
            <a:r>
              <a:rPr lang="en-US" sz="1400" dirty="0">
                <a:solidFill>
                  <a:prstClr val="black"/>
                </a:solidFill>
                <a:latin typeface="Calibri" panose="020F0502020204030204"/>
              </a:rPr>
              <a:t> /Stefan </a:t>
            </a:r>
            <a:r>
              <a:rPr lang="en-US" sz="1400" dirty="0" err="1">
                <a:solidFill>
                  <a:prstClr val="black"/>
                </a:solidFill>
                <a:latin typeface="Calibri" panose="020F0502020204030204"/>
              </a:rPr>
              <a:t>Mańka</a:t>
            </a:r>
            <a:r>
              <a:rPr lang="en-US" sz="1400" dirty="0">
                <a:solidFill>
                  <a:prstClr val="black"/>
                </a:solidFill>
                <a:latin typeface="Calibri" panose="020F0502020204030204"/>
              </a:rPr>
              <a:t>/</a:t>
            </a:r>
          </a:p>
        </p:txBody>
      </p:sp>
    </p:spTree>
    <p:extLst>
      <p:ext uri="{BB962C8B-B14F-4D97-AF65-F5344CB8AC3E}">
        <p14:creationId xmlns:p14="http://schemas.microsoft.com/office/powerpoint/2010/main" val="6817295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Obraz 9">
            <a:extLst>
              <a:ext uri="{FF2B5EF4-FFF2-40B4-BE49-F238E27FC236}">
                <a16:creationId xmlns="" xmlns:a16="http://schemas.microsoft.com/office/drawing/2014/main" id="{003B6D2D-6B80-480D-A946-1DA7BAD3D8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7309" y="688181"/>
            <a:ext cx="5717381" cy="5717381"/>
          </a:xfrm>
          <a:prstGeom prst="rect">
            <a:avLst/>
          </a:prstGeom>
        </p:spPr>
      </p:pic>
    </p:spTree>
    <p:extLst>
      <p:ext uri="{BB962C8B-B14F-4D97-AF65-F5344CB8AC3E}">
        <p14:creationId xmlns:p14="http://schemas.microsoft.com/office/powerpoint/2010/main" val="13244466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Obraz 6">
            <a:extLst>
              <a:ext uri="{FF2B5EF4-FFF2-40B4-BE49-F238E27FC236}">
                <a16:creationId xmlns="" xmlns:a16="http://schemas.microsoft.com/office/drawing/2014/main" id="{2A9B8AA4-6F1F-4580-B7E2-BFCD146E2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1236" y="643532"/>
            <a:ext cx="5749527" cy="5749527"/>
          </a:xfrm>
          <a:prstGeom prst="rect">
            <a:avLst/>
          </a:prstGeom>
        </p:spPr>
      </p:pic>
    </p:spTree>
    <p:extLst>
      <p:ext uri="{BB962C8B-B14F-4D97-AF65-F5344CB8AC3E}">
        <p14:creationId xmlns:p14="http://schemas.microsoft.com/office/powerpoint/2010/main" val="1118856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Obraz 6">
            <a:extLst>
              <a:ext uri="{FF2B5EF4-FFF2-40B4-BE49-F238E27FC236}">
                <a16:creationId xmlns="" xmlns:a16="http://schemas.microsoft.com/office/drawing/2014/main" id="{036EB895-7FA1-4C79-8C3D-7DF3274B0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8975" y="647700"/>
            <a:ext cx="5734050" cy="5734050"/>
          </a:xfrm>
          <a:prstGeom prst="rect">
            <a:avLst/>
          </a:prstGeom>
        </p:spPr>
      </p:pic>
    </p:spTree>
    <p:extLst>
      <p:ext uri="{BB962C8B-B14F-4D97-AF65-F5344CB8AC3E}">
        <p14:creationId xmlns:p14="http://schemas.microsoft.com/office/powerpoint/2010/main" val="11105730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1356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Obraz 2">
            <a:extLst>
              <a:ext uri="{FF2B5EF4-FFF2-40B4-BE49-F238E27FC236}">
                <a16:creationId xmlns="" xmlns:a16="http://schemas.microsoft.com/office/drawing/2014/main" id="{F3494D39-68FD-4E83-8F1E-D295359F992E}"/>
              </a:ext>
            </a:extLst>
          </p:cNvPr>
          <p:cNvPicPr>
            <a:picLocks noChangeAspect="1"/>
          </p:cNvPicPr>
          <p:nvPr/>
        </p:nvPicPr>
        <p:blipFill rotWithShape="1">
          <a:blip r:embed="rId3">
            <a:extLst>
              <a:ext uri="{28A0092B-C50C-407E-A947-70E740481C1C}">
                <a14:useLocalDpi xmlns:a14="http://schemas.microsoft.com/office/drawing/2010/main" val="0"/>
              </a:ext>
            </a:extLst>
          </a:blip>
          <a:srcRect b="8641"/>
          <a:stretch/>
        </p:blipFill>
        <p:spPr>
          <a:xfrm>
            <a:off x="899251" y="901083"/>
            <a:ext cx="5753100" cy="5255951"/>
          </a:xfrm>
          <a:prstGeom prst="rect">
            <a:avLst/>
          </a:prstGeom>
        </p:spPr>
      </p:pic>
      <p:pic>
        <p:nvPicPr>
          <p:cNvPr id="2" name="Obraz 1">
            <a:extLst>
              <a:ext uri="{FF2B5EF4-FFF2-40B4-BE49-F238E27FC236}">
                <a16:creationId xmlns="" xmlns:a16="http://schemas.microsoft.com/office/drawing/2014/main" id="{C3DAC490-0E9B-47B6-99E9-327C1F87C702}"/>
              </a:ext>
            </a:extLst>
          </p:cNvPr>
          <p:cNvPicPr>
            <a:picLocks noChangeAspect="1"/>
          </p:cNvPicPr>
          <p:nvPr/>
        </p:nvPicPr>
        <p:blipFill>
          <a:blip r:embed="rId4"/>
          <a:stretch>
            <a:fillRect/>
          </a:stretch>
        </p:blipFill>
        <p:spPr>
          <a:xfrm>
            <a:off x="6954329" y="2319514"/>
            <a:ext cx="4814838" cy="3397705"/>
          </a:xfrm>
          <a:prstGeom prst="rect">
            <a:avLst/>
          </a:prstGeom>
        </p:spPr>
      </p:pic>
      <p:sp>
        <p:nvSpPr>
          <p:cNvPr id="4" name="pole tekstowe 3">
            <a:extLst>
              <a:ext uri="{FF2B5EF4-FFF2-40B4-BE49-F238E27FC236}">
                <a16:creationId xmlns="" xmlns:a16="http://schemas.microsoft.com/office/drawing/2014/main" id="{A16ACE21-38F7-4FFC-8EE9-BCDAAABA3AC1}"/>
              </a:ext>
            </a:extLst>
          </p:cNvPr>
          <p:cNvSpPr txBox="1"/>
          <p:nvPr/>
        </p:nvSpPr>
        <p:spPr>
          <a:xfrm>
            <a:off x="7546020" y="1633492"/>
            <a:ext cx="3178206" cy="369332"/>
          </a:xfrm>
          <a:prstGeom prst="rect">
            <a:avLst/>
          </a:prstGeom>
          <a:noFill/>
        </p:spPr>
        <p:txBody>
          <a:bodyPr wrap="square" rtlCol="0">
            <a:spAutoFit/>
          </a:bodyPr>
          <a:lstStyle/>
          <a:p>
            <a:r>
              <a:rPr lang="pl-PL" dirty="0"/>
              <a:t>tablica edukacyjna w Wędrynia</a:t>
            </a:r>
          </a:p>
        </p:txBody>
      </p:sp>
    </p:spTree>
    <p:extLst>
      <p:ext uri="{BB962C8B-B14F-4D97-AF65-F5344CB8AC3E}">
        <p14:creationId xmlns:p14="http://schemas.microsoft.com/office/powerpoint/2010/main" val="30717242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Obraz 3">
            <a:extLst>
              <a:ext uri="{FF2B5EF4-FFF2-40B4-BE49-F238E27FC236}">
                <a16:creationId xmlns="" xmlns:a16="http://schemas.microsoft.com/office/drawing/2014/main" id="{160BA961-6114-46F3-8295-DA0E17F7EF6D}"/>
              </a:ext>
            </a:extLst>
          </p:cNvPr>
          <p:cNvPicPr>
            <a:picLocks noChangeAspect="1"/>
          </p:cNvPicPr>
          <p:nvPr/>
        </p:nvPicPr>
        <p:blipFill rotWithShape="1">
          <a:blip r:embed="rId3">
            <a:extLst>
              <a:ext uri="{28A0092B-C50C-407E-A947-70E740481C1C}">
                <a14:useLocalDpi xmlns:a14="http://schemas.microsoft.com/office/drawing/2010/main" val="0"/>
              </a:ext>
            </a:extLst>
          </a:blip>
          <a:srcRect b="8122"/>
          <a:stretch/>
        </p:blipFill>
        <p:spPr>
          <a:xfrm>
            <a:off x="2954981" y="613484"/>
            <a:ext cx="6282038" cy="5771766"/>
          </a:xfrm>
          <a:prstGeom prst="rect">
            <a:avLst/>
          </a:prstGeom>
        </p:spPr>
      </p:pic>
    </p:spTree>
    <p:extLst>
      <p:ext uri="{BB962C8B-B14F-4D97-AF65-F5344CB8AC3E}">
        <p14:creationId xmlns:p14="http://schemas.microsoft.com/office/powerpoint/2010/main" val="26566046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Obraz 2">
            <a:extLst>
              <a:ext uri="{FF2B5EF4-FFF2-40B4-BE49-F238E27FC236}">
                <a16:creationId xmlns="" xmlns:a16="http://schemas.microsoft.com/office/drawing/2014/main" id="{138A059E-321B-4CE9-861F-74EC65A883FC}"/>
              </a:ext>
            </a:extLst>
          </p:cNvPr>
          <p:cNvPicPr>
            <a:picLocks noChangeAspect="1"/>
          </p:cNvPicPr>
          <p:nvPr/>
        </p:nvPicPr>
        <p:blipFill rotWithShape="1">
          <a:blip r:embed="rId3">
            <a:extLst>
              <a:ext uri="{28A0092B-C50C-407E-A947-70E740481C1C}">
                <a14:useLocalDpi xmlns:a14="http://schemas.microsoft.com/office/drawing/2010/main" val="0"/>
              </a:ext>
            </a:extLst>
          </a:blip>
          <a:srcRect b="10480"/>
          <a:stretch/>
        </p:blipFill>
        <p:spPr>
          <a:xfrm>
            <a:off x="2957433" y="619355"/>
            <a:ext cx="6277133" cy="5619289"/>
          </a:xfrm>
          <a:prstGeom prst="rect">
            <a:avLst/>
          </a:prstGeom>
        </p:spPr>
      </p:pic>
    </p:spTree>
    <p:extLst>
      <p:ext uri="{BB962C8B-B14F-4D97-AF65-F5344CB8AC3E}">
        <p14:creationId xmlns:p14="http://schemas.microsoft.com/office/powerpoint/2010/main" val="29478959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Obraz 3">
            <a:extLst>
              <a:ext uri="{FF2B5EF4-FFF2-40B4-BE49-F238E27FC236}">
                <a16:creationId xmlns="" xmlns:a16="http://schemas.microsoft.com/office/drawing/2014/main" id="{3FDF7EBB-DF61-4E90-B9EB-FEB4967468D0}"/>
              </a:ext>
            </a:extLst>
          </p:cNvPr>
          <p:cNvPicPr>
            <a:picLocks noChangeAspect="1"/>
          </p:cNvPicPr>
          <p:nvPr/>
        </p:nvPicPr>
        <p:blipFill rotWithShape="1">
          <a:blip r:embed="rId3">
            <a:extLst>
              <a:ext uri="{28A0092B-C50C-407E-A947-70E740481C1C}">
                <a14:useLocalDpi xmlns:a14="http://schemas.microsoft.com/office/drawing/2010/main" val="0"/>
              </a:ext>
            </a:extLst>
          </a:blip>
          <a:srcRect b="9991"/>
          <a:stretch/>
        </p:blipFill>
        <p:spPr>
          <a:xfrm>
            <a:off x="2968725" y="731482"/>
            <a:ext cx="6254550" cy="5629657"/>
          </a:xfrm>
          <a:prstGeom prst="rect">
            <a:avLst/>
          </a:prstGeom>
        </p:spPr>
      </p:pic>
    </p:spTree>
    <p:extLst>
      <p:ext uri="{BB962C8B-B14F-4D97-AF65-F5344CB8AC3E}">
        <p14:creationId xmlns:p14="http://schemas.microsoft.com/office/powerpoint/2010/main" val="41593680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Obraz 2">
            <a:extLst>
              <a:ext uri="{FF2B5EF4-FFF2-40B4-BE49-F238E27FC236}">
                <a16:creationId xmlns="" xmlns:a16="http://schemas.microsoft.com/office/drawing/2014/main" id="{73AB93BD-8541-45C1-B404-41068B1353A0}"/>
              </a:ext>
            </a:extLst>
          </p:cNvPr>
          <p:cNvPicPr>
            <a:picLocks noChangeAspect="1"/>
          </p:cNvPicPr>
          <p:nvPr/>
        </p:nvPicPr>
        <p:blipFill rotWithShape="1">
          <a:blip r:embed="rId3">
            <a:extLst>
              <a:ext uri="{28A0092B-C50C-407E-A947-70E740481C1C}">
                <a14:useLocalDpi xmlns:a14="http://schemas.microsoft.com/office/drawing/2010/main" val="0"/>
              </a:ext>
            </a:extLst>
          </a:blip>
          <a:srcRect b="8612"/>
          <a:stretch/>
        </p:blipFill>
        <p:spPr>
          <a:xfrm>
            <a:off x="2952874" y="638174"/>
            <a:ext cx="6286251" cy="5744871"/>
          </a:xfrm>
          <a:prstGeom prst="rect">
            <a:avLst/>
          </a:prstGeom>
        </p:spPr>
      </p:pic>
    </p:spTree>
    <p:extLst>
      <p:ext uri="{BB962C8B-B14F-4D97-AF65-F5344CB8AC3E}">
        <p14:creationId xmlns:p14="http://schemas.microsoft.com/office/powerpoint/2010/main" val="36857492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Obraz 3">
            <a:extLst>
              <a:ext uri="{FF2B5EF4-FFF2-40B4-BE49-F238E27FC236}">
                <a16:creationId xmlns="" xmlns:a16="http://schemas.microsoft.com/office/drawing/2014/main" id="{9F3383A3-993B-4187-AE60-0ED464650F12}"/>
              </a:ext>
            </a:extLst>
          </p:cNvPr>
          <p:cNvPicPr>
            <a:picLocks noChangeAspect="1"/>
          </p:cNvPicPr>
          <p:nvPr/>
        </p:nvPicPr>
        <p:blipFill rotWithShape="1">
          <a:blip r:embed="rId3">
            <a:extLst>
              <a:ext uri="{28A0092B-C50C-407E-A947-70E740481C1C}">
                <a14:useLocalDpi xmlns:a14="http://schemas.microsoft.com/office/drawing/2010/main" val="0"/>
              </a:ext>
            </a:extLst>
          </a:blip>
          <a:srcRect b="8646"/>
          <a:stretch/>
        </p:blipFill>
        <p:spPr>
          <a:xfrm>
            <a:off x="2871510" y="674981"/>
            <a:ext cx="6235916" cy="5696724"/>
          </a:xfrm>
          <a:prstGeom prst="rect">
            <a:avLst/>
          </a:prstGeom>
        </p:spPr>
      </p:pic>
    </p:spTree>
    <p:extLst>
      <p:ext uri="{BB962C8B-B14F-4D97-AF65-F5344CB8AC3E}">
        <p14:creationId xmlns:p14="http://schemas.microsoft.com/office/powerpoint/2010/main" val="28475891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Obraz 2">
            <a:extLst>
              <a:ext uri="{FF2B5EF4-FFF2-40B4-BE49-F238E27FC236}">
                <a16:creationId xmlns="" xmlns:a16="http://schemas.microsoft.com/office/drawing/2014/main" id="{C63A8C73-EE69-4DC6-8091-B47671C551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579" y="818505"/>
            <a:ext cx="5547249" cy="5547249"/>
          </a:xfrm>
          <a:prstGeom prst="rect">
            <a:avLst/>
          </a:prstGeom>
        </p:spPr>
      </p:pic>
      <p:pic>
        <p:nvPicPr>
          <p:cNvPr id="2" name="Obraz 1">
            <a:extLst>
              <a:ext uri="{FF2B5EF4-FFF2-40B4-BE49-F238E27FC236}">
                <a16:creationId xmlns="" xmlns:a16="http://schemas.microsoft.com/office/drawing/2014/main" id="{3583EF49-2915-4A02-BE7E-0FA80CC2C435}"/>
              </a:ext>
            </a:extLst>
          </p:cNvPr>
          <p:cNvPicPr>
            <a:picLocks noChangeAspect="1"/>
          </p:cNvPicPr>
          <p:nvPr/>
        </p:nvPicPr>
        <p:blipFill>
          <a:blip r:embed="rId4"/>
          <a:stretch>
            <a:fillRect/>
          </a:stretch>
        </p:blipFill>
        <p:spPr>
          <a:xfrm>
            <a:off x="6407828" y="1075953"/>
            <a:ext cx="5284180" cy="5289801"/>
          </a:xfrm>
          <a:prstGeom prst="rect">
            <a:avLst/>
          </a:prstGeom>
        </p:spPr>
      </p:pic>
    </p:spTree>
    <p:extLst>
      <p:ext uri="{BB962C8B-B14F-4D97-AF65-F5344CB8AC3E}">
        <p14:creationId xmlns:p14="http://schemas.microsoft.com/office/powerpoint/2010/main" val="29911642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Obraz 2">
            <a:extLst>
              <a:ext uri="{FF2B5EF4-FFF2-40B4-BE49-F238E27FC236}">
                <a16:creationId xmlns="" xmlns:a16="http://schemas.microsoft.com/office/drawing/2014/main" id="{768B2ACA-6421-4707-BA8E-8728B299D3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5637" y="628650"/>
            <a:ext cx="5800725" cy="5800725"/>
          </a:xfrm>
          <a:prstGeom prst="rect">
            <a:avLst/>
          </a:prstGeom>
        </p:spPr>
      </p:pic>
    </p:spTree>
    <p:extLst>
      <p:ext uri="{BB962C8B-B14F-4D97-AF65-F5344CB8AC3E}">
        <p14:creationId xmlns:p14="http://schemas.microsoft.com/office/powerpoint/2010/main" val="33785741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Obraz 3">
            <a:extLst>
              <a:ext uri="{FF2B5EF4-FFF2-40B4-BE49-F238E27FC236}">
                <a16:creationId xmlns="" xmlns:a16="http://schemas.microsoft.com/office/drawing/2014/main" id="{A0FEC6F1-8613-47BF-8D7D-3591946F7E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8975" y="666750"/>
            <a:ext cx="5734050" cy="5734050"/>
          </a:xfrm>
          <a:prstGeom prst="rect">
            <a:avLst/>
          </a:prstGeom>
        </p:spPr>
      </p:pic>
    </p:spTree>
    <p:extLst>
      <p:ext uri="{BB962C8B-B14F-4D97-AF65-F5344CB8AC3E}">
        <p14:creationId xmlns:p14="http://schemas.microsoft.com/office/powerpoint/2010/main" val="27525061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Obraz 2">
            <a:extLst>
              <a:ext uri="{FF2B5EF4-FFF2-40B4-BE49-F238E27FC236}">
                <a16:creationId xmlns="" xmlns:a16="http://schemas.microsoft.com/office/drawing/2014/main" id="{60A16635-737D-4743-AC3A-EF2B1BD828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0881" y="700087"/>
            <a:ext cx="5710238" cy="5710238"/>
          </a:xfrm>
          <a:prstGeom prst="rect">
            <a:avLst/>
          </a:prstGeom>
        </p:spPr>
      </p:pic>
    </p:spTree>
    <p:extLst>
      <p:ext uri="{BB962C8B-B14F-4D97-AF65-F5344CB8AC3E}">
        <p14:creationId xmlns:p14="http://schemas.microsoft.com/office/powerpoint/2010/main" val="40400710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9CEEB0A-23B2-4361-9E03-02B29A8F3564}"/>
              </a:ext>
            </a:extLst>
          </p:cNvPr>
          <p:cNvSpPr>
            <a:spLocks noGrp="1"/>
          </p:cNvSpPr>
          <p:nvPr>
            <p:ph type="title"/>
          </p:nvPr>
        </p:nvSpPr>
        <p:spPr>
          <a:xfrm>
            <a:off x="838200" y="681037"/>
            <a:ext cx="10463074" cy="1325563"/>
          </a:xfrm>
        </p:spPr>
        <p:txBody>
          <a:bodyPr/>
          <a:lstStyle/>
          <a:p>
            <a:r>
              <a:rPr lang="pl-PL" sz="3200" b="1" dirty="0"/>
              <a:t>Vznik </a:t>
            </a:r>
            <a:r>
              <a:rPr lang="pl-PL" sz="3200" b="1" dirty="0" err="1"/>
              <a:t>nové</a:t>
            </a:r>
            <a:r>
              <a:rPr lang="pl-PL" sz="3200" b="1" dirty="0"/>
              <a:t> </a:t>
            </a:r>
            <a:r>
              <a:rPr lang="pl-PL" sz="3200" b="1" dirty="0" err="1"/>
              <a:t>spolupráce</a:t>
            </a:r>
            <a:r>
              <a:rPr lang="pl-PL" b="1" dirty="0"/>
              <a:t/>
            </a:r>
            <a:br>
              <a:rPr lang="pl-PL" b="1" dirty="0"/>
            </a:br>
            <a:r>
              <a:rPr lang="pl-PL" sz="3200" b="1" dirty="0"/>
              <a:t>Początek nowej współpracy </a:t>
            </a:r>
          </a:p>
        </p:txBody>
      </p:sp>
      <p:sp>
        <p:nvSpPr>
          <p:cNvPr id="3" name="Symbol zastępczy zawartości 2">
            <a:extLst>
              <a:ext uri="{FF2B5EF4-FFF2-40B4-BE49-F238E27FC236}">
                <a16:creationId xmlns="" xmlns:a16="http://schemas.microsoft.com/office/drawing/2014/main" id="{8622D56E-39E5-463E-9E19-B8AF923EEAA5}"/>
              </a:ext>
            </a:extLst>
          </p:cNvPr>
          <p:cNvSpPr>
            <a:spLocks noGrp="1"/>
          </p:cNvSpPr>
          <p:nvPr>
            <p:ph idx="1"/>
          </p:nvPr>
        </p:nvSpPr>
        <p:spPr>
          <a:xfrm>
            <a:off x="290383" y="1960915"/>
            <a:ext cx="11283779" cy="1746727"/>
          </a:xfrm>
        </p:spPr>
        <p:txBody>
          <a:bodyPr>
            <a:normAutofit/>
          </a:bodyPr>
          <a:lstStyle/>
          <a:p>
            <a:pPr algn="just"/>
            <a:r>
              <a:rPr lang="pl-PL" sz="1900" dirty="0"/>
              <a:t>V roce 2019 vznikla nová přeshraniční spolupráce a to mezi obcemi Vendryně a Brenna. Společně ralizovaný projekt „Aktivně v přírodě“, se liší od většiny dosud realizovaných aktivit s obcí Goleszów (našimi prvními přeshraničními partnery). Dřívější mikroprojekty se zaměřovaly především na sport, rekreaci, cestovní ruch, zatímco tento projekt se týká přírodního dědictví. Jeho implementace umožní efektivnější využití přírodního potenciálu partnerských obcí a to vytvořením společného turistického produktu založeného na nových infrastrukturních </a:t>
            </a:r>
            <a:r>
              <a:rPr lang="pl-PL" sz="1900" dirty="0" err="1"/>
              <a:t>zařízeních</a:t>
            </a:r>
            <a:r>
              <a:rPr lang="pl-PL" sz="1900" dirty="0"/>
              <a:t>.</a:t>
            </a:r>
          </a:p>
        </p:txBody>
      </p:sp>
      <p:sp>
        <p:nvSpPr>
          <p:cNvPr id="5" name="Prostokąt 4"/>
          <p:cNvSpPr/>
          <p:nvPr/>
        </p:nvSpPr>
        <p:spPr>
          <a:xfrm>
            <a:off x="290383" y="3739116"/>
            <a:ext cx="7699520" cy="2585323"/>
          </a:xfrm>
          <a:prstGeom prst="rect">
            <a:avLst/>
          </a:prstGeom>
        </p:spPr>
        <p:txBody>
          <a:bodyPr wrap="square">
            <a:spAutoFit/>
          </a:bodyPr>
          <a:lstStyle/>
          <a:p>
            <a:pPr marL="285750" indent="-285750" algn="just">
              <a:buFont typeface="Arial" panose="020B0604020202020204" pitchFamily="34" charset="0"/>
              <a:buChar char="•"/>
            </a:pPr>
            <a:r>
              <a:rPr lang="pl-PL" dirty="0"/>
              <a:t>W 2019 roku nawiązano nową współpracę transgraniczną między gminami </a:t>
            </a:r>
            <a:r>
              <a:rPr lang="pl-PL" dirty="0" err="1"/>
              <a:t>Vendryně</a:t>
            </a:r>
            <a:r>
              <a:rPr lang="pl-PL" dirty="0"/>
              <a:t> i Brenna. Wspólnie realizowany z Brenną projekt „Aktywnie w naturze” różni się od większości dotychczasowych działań, które prowadziliśmy z Gminą Goleszów (naszym pierwszym partnerem transgranicznym). Wcześniejsze mikroprojekty dotyczyły głównie sportu, rekreacji, turystyki, podczas gdy ten projekt dotyczy dziedzictwa przyrodniczego. Jego realizacja pozwoli na bardziej efektywne wykorzystanie potencjału przyrodniczego gmin partnerskich poprzez stworzenie wspólnego produktu turystycznego opartego o nowe obiekty infrastrukturalne.</a:t>
            </a:r>
          </a:p>
        </p:txBody>
      </p:sp>
      <p:pic>
        <p:nvPicPr>
          <p:cNvPr id="6" name="Obraz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7512" y="3429000"/>
            <a:ext cx="3650904" cy="2669922"/>
          </a:xfrm>
          <a:prstGeom prst="rect">
            <a:avLst/>
          </a:prstGeom>
        </p:spPr>
      </p:pic>
    </p:spTree>
    <p:extLst>
      <p:ext uri="{BB962C8B-B14F-4D97-AF65-F5344CB8AC3E}">
        <p14:creationId xmlns:p14="http://schemas.microsoft.com/office/powerpoint/2010/main" val="30222412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Obraz 3">
            <a:extLst>
              <a:ext uri="{FF2B5EF4-FFF2-40B4-BE49-F238E27FC236}">
                <a16:creationId xmlns="" xmlns:a16="http://schemas.microsoft.com/office/drawing/2014/main" id="{6B4E0FF8-B014-46C9-8568-ED5CE07F0A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304"/>
          <a:stretch/>
        </p:blipFill>
        <p:spPr>
          <a:xfrm>
            <a:off x="3010510" y="742303"/>
            <a:ext cx="6170980" cy="5658497"/>
          </a:xfrm>
          <a:prstGeom prst="rect">
            <a:avLst/>
          </a:prstGeom>
        </p:spPr>
      </p:pic>
    </p:spTree>
    <p:extLst>
      <p:ext uri="{BB962C8B-B14F-4D97-AF65-F5344CB8AC3E}">
        <p14:creationId xmlns:p14="http://schemas.microsoft.com/office/powerpoint/2010/main" val="26797755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Obraz 2">
            <a:extLst>
              <a:ext uri="{FF2B5EF4-FFF2-40B4-BE49-F238E27FC236}">
                <a16:creationId xmlns="" xmlns:a16="http://schemas.microsoft.com/office/drawing/2014/main" id="{771FE5DA-BEDE-410D-9509-7C65F65DFA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350"/>
          <a:stretch/>
        </p:blipFill>
        <p:spPr>
          <a:xfrm>
            <a:off x="972751" y="830062"/>
            <a:ext cx="6117030" cy="5606249"/>
          </a:xfrm>
          <a:prstGeom prst="rect">
            <a:avLst/>
          </a:prstGeom>
        </p:spPr>
      </p:pic>
      <p:pic>
        <p:nvPicPr>
          <p:cNvPr id="4" name="Obraz 3">
            <a:extLst>
              <a:ext uri="{FF2B5EF4-FFF2-40B4-BE49-F238E27FC236}">
                <a16:creationId xmlns="" xmlns:a16="http://schemas.microsoft.com/office/drawing/2014/main" id="{A5CA6FC5-D69A-4D54-8A72-D3F188B1AD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891" y="2228296"/>
            <a:ext cx="4162600" cy="3746376"/>
          </a:xfrm>
          <a:prstGeom prst="rect">
            <a:avLst/>
          </a:prstGeom>
        </p:spPr>
      </p:pic>
      <p:sp>
        <p:nvSpPr>
          <p:cNvPr id="5" name="pole tekstowe 4">
            <a:extLst>
              <a:ext uri="{FF2B5EF4-FFF2-40B4-BE49-F238E27FC236}">
                <a16:creationId xmlns="" xmlns:a16="http://schemas.microsoft.com/office/drawing/2014/main" id="{AD301F67-4687-49DF-9E66-AAEFABDA7474}"/>
              </a:ext>
            </a:extLst>
          </p:cNvPr>
          <p:cNvSpPr txBox="1"/>
          <p:nvPr/>
        </p:nvSpPr>
        <p:spPr>
          <a:xfrm>
            <a:off x="7166074" y="692798"/>
            <a:ext cx="4136996" cy="400110"/>
          </a:xfrm>
          <a:prstGeom prst="rect">
            <a:avLst/>
          </a:prstGeom>
          <a:noFill/>
        </p:spPr>
        <p:txBody>
          <a:bodyPr wrap="square" rtlCol="0">
            <a:spAutoFit/>
          </a:bodyPr>
          <a:lstStyle/>
          <a:p>
            <a:pPr algn="ctr"/>
            <a:r>
              <a:rPr lang="pl-PL" sz="2000" dirty="0" smtClean="0"/>
              <a:t>tablica </a:t>
            </a:r>
            <a:r>
              <a:rPr lang="pl-PL" sz="2000" dirty="0"/>
              <a:t>edukacyjna w Brennej</a:t>
            </a:r>
          </a:p>
        </p:txBody>
      </p:sp>
    </p:spTree>
    <p:extLst>
      <p:ext uri="{BB962C8B-B14F-4D97-AF65-F5344CB8AC3E}">
        <p14:creationId xmlns:p14="http://schemas.microsoft.com/office/powerpoint/2010/main" val="1611203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Obraz 3">
            <a:extLst>
              <a:ext uri="{FF2B5EF4-FFF2-40B4-BE49-F238E27FC236}">
                <a16:creationId xmlns="" xmlns:a16="http://schemas.microsoft.com/office/drawing/2014/main" id="{AFC5284F-1B09-4AEA-B8F9-1BF6F410F0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427"/>
          <a:stretch/>
        </p:blipFill>
        <p:spPr>
          <a:xfrm>
            <a:off x="2873219" y="635355"/>
            <a:ext cx="6266915" cy="5738812"/>
          </a:xfrm>
          <a:prstGeom prst="rect">
            <a:avLst/>
          </a:prstGeom>
        </p:spPr>
      </p:pic>
    </p:spTree>
    <p:extLst>
      <p:ext uri="{BB962C8B-B14F-4D97-AF65-F5344CB8AC3E}">
        <p14:creationId xmlns:p14="http://schemas.microsoft.com/office/powerpoint/2010/main" val="21214483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Obraz 2">
            <a:extLst>
              <a:ext uri="{FF2B5EF4-FFF2-40B4-BE49-F238E27FC236}">
                <a16:creationId xmlns="" xmlns:a16="http://schemas.microsoft.com/office/drawing/2014/main" id="{29355D43-9080-451C-990A-B4A9E7C1A6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587"/>
          <a:stretch/>
        </p:blipFill>
        <p:spPr>
          <a:xfrm>
            <a:off x="2985720" y="714374"/>
            <a:ext cx="6220560" cy="5686425"/>
          </a:xfrm>
          <a:prstGeom prst="rect">
            <a:avLst/>
          </a:prstGeom>
        </p:spPr>
      </p:pic>
    </p:spTree>
    <p:extLst>
      <p:ext uri="{BB962C8B-B14F-4D97-AF65-F5344CB8AC3E}">
        <p14:creationId xmlns:p14="http://schemas.microsoft.com/office/powerpoint/2010/main" val="23272705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Obraz 3">
            <a:extLst>
              <a:ext uri="{FF2B5EF4-FFF2-40B4-BE49-F238E27FC236}">
                <a16:creationId xmlns="" xmlns:a16="http://schemas.microsoft.com/office/drawing/2014/main" id="{7AB75FD2-F0CE-442C-90DE-69FAE1FB4C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064"/>
          <a:stretch/>
        </p:blipFill>
        <p:spPr>
          <a:xfrm>
            <a:off x="2883488" y="666750"/>
            <a:ext cx="6425023" cy="5778438"/>
          </a:xfrm>
          <a:prstGeom prst="rect">
            <a:avLst/>
          </a:prstGeom>
        </p:spPr>
      </p:pic>
    </p:spTree>
    <p:extLst>
      <p:ext uri="{BB962C8B-B14F-4D97-AF65-F5344CB8AC3E}">
        <p14:creationId xmlns:p14="http://schemas.microsoft.com/office/powerpoint/2010/main" val="28368928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Obraz 2">
            <a:extLst>
              <a:ext uri="{FF2B5EF4-FFF2-40B4-BE49-F238E27FC236}">
                <a16:creationId xmlns="" xmlns:a16="http://schemas.microsoft.com/office/drawing/2014/main" id="{D5AB54B8-C750-4AD9-A078-6DC584E8A7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038"/>
          <a:stretch/>
        </p:blipFill>
        <p:spPr>
          <a:xfrm>
            <a:off x="2978046" y="666102"/>
            <a:ext cx="6235908" cy="5734697"/>
          </a:xfrm>
          <a:prstGeom prst="rect">
            <a:avLst/>
          </a:prstGeom>
        </p:spPr>
      </p:pic>
    </p:spTree>
    <p:extLst>
      <p:ext uri="{BB962C8B-B14F-4D97-AF65-F5344CB8AC3E}">
        <p14:creationId xmlns:p14="http://schemas.microsoft.com/office/powerpoint/2010/main" val="41913435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Obraz 2">
            <a:extLst>
              <a:ext uri="{FF2B5EF4-FFF2-40B4-BE49-F238E27FC236}">
                <a16:creationId xmlns="" xmlns:a16="http://schemas.microsoft.com/office/drawing/2014/main" id="{6D84E581-8294-46F8-BC16-81D400071A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1699" y="916620"/>
            <a:ext cx="5182340" cy="5182340"/>
          </a:xfrm>
          <a:prstGeom prst="rect">
            <a:avLst/>
          </a:prstGeom>
        </p:spPr>
      </p:pic>
      <p:pic>
        <p:nvPicPr>
          <p:cNvPr id="2" name="Obraz 1">
            <a:extLst>
              <a:ext uri="{FF2B5EF4-FFF2-40B4-BE49-F238E27FC236}">
                <a16:creationId xmlns="" xmlns:a16="http://schemas.microsoft.com/office/drawing/2014/main" id="{7A0F9BE3-CBEB-40C2-ADCF-96E1C5781E91}"/>
              </a:ext>
            </a:extLst>
          </p:cNvPr>
          <p:cNvPicPr>
            <a:picLocks noChangeAspect="1"/>
          </p:cNvPicPr>
          <p:nvPr/>
        </p:nvPicPr>
        <p:blipFill>
          <a:blip r:embed="rId4"/>
          <a:stretch>
            <a:fillRect/>
          </a:stretch>
        </p:blipFill>
        <p:spPr>
          <a:xfrm>
            <a:off x="728386" y="916620"/>
            <a:ext cx="5182291" cy="5187769"/>
          </a:xfrm>
          <a:prstGeom prst="rect">
            <a:avLst/>
          </a:prstGeom>
        </p:spPr>
      </p:pic>
    </p:spTree>
    <p:extLst>
      <p:ext uri="{BB962C8B-B14F-4D97-AF65-F5344CB8AC3E}">
        <p14:creationId xmlns:p14="http://schemas.microsoft.com/office/powerpoint/2010/main" val="31885062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Obraz 3">
            <a:extLst>
              <a:ext uri="{FF2B5EF4-FFF2-40B4-BE49-F238E27FC236}">
                <a16:creationId xmlns="" xmlns:a16="http://schemas.microsoft.com/office/drawing/2014/main" id="{B7BA9DF3-634F-4286-89A5-D9A90B792B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3737" y="685800"/>
            <a:ext cx="5724525" cy="5724525"/>
          </a:xfrm>
          <a:prstGeom prst="rect">
            <a:avLst/>
          </a:prstGeom>
        </p:spPr>
      </p:pic>
    </p:spTree>
    <p:extLst>
      <p:ext uri="{BB962C8B-B14F-4D97-AF65-F5344CB8AC3E}">
        <p14:creationId xmlns:p14="http://schemas.microsoft.com/office/powerpoint/2010/main" val="4627908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Obraz 2">
            <a:extLst>
              <a:ext uri="{FF2B5EF4-FFF2-40B4-BE49-F238E27FC236}">
                <a16:creationId xmlns="" xmlns:a16="http://schemas.microsoft.com/office/drawing/2014/main" id="{AD572FFC-F081-4CB3-90EB-71639D5306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7162" y="688596"/>
            <a:ext cx="5657675" cy="5657675"/>
          </a:xfrm>
          <a:prstGeom prst="rect">
            <a:avLst/>
          </a:prstGeom>
        </p:spPr>
      </p:pic>
    </p:spTree>
    <p:extLst>
      <p:ext uri="{BB962C8B-B14F-4D97-AF65-F5344CB8AC3E}">
        <p14:creationId xmlns:p14="http://schemas.microsoft.com/office/powerpoint/2010/main" val="17589202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2654644" y="377482"/>
            <a:ext cx="6007443" cy="1325563"/>
          </a:xfrm>
        </p:spPr>
        <p:txBody>
          <a:bodyPr>
            <a:normAutofit/>
          </a:bodyPr>
          <a:lstStyle/>
          <a:p>
            <a:r>
              <a:rPr lang="cs-CZ" sz="3200" b="1" dirty="0">
                <a:latin typeface="+mn-lt"/>
              </a:rPr>
              <a:t>Pracovní </a:t>
            </a:r>
            <a:r>
              <a:rPr lang="cs-CZ" sz="3200" b="1" dirty="0" smtClean="0">
                <a:latin typeface="+mn-lt"/>
              </a:rPr>
              <a:t>metoda / </a:t>
            </a:r>
            <a:r>
              <a:rPr lang="pl-PL" sz="3200" b="1" dirty="0" smtClean="0">
                <a:latin typeface="+mn-lt"/>
              </a:rPr>
              <a:t>Metoda pracy</a:t>
            </a:r>
            <a:endParaRPr lang="pl-PL" sz="3200" b="1" dirty="0">
              <a:latin typeface="+mn-lt"/>
            </a:endParaRPr>
          </a:p>
        </p:txBody>
      </p:sp>
      <p:pic>
        <p:nvPicPr>
          <p:cNvPr id="6" name="Diagram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817" y="1363836"/>
            <a:ext cx="4184951" cy="534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0634" y="1363836"/>
            <a:ext cx="3942861" cy="5345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76312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9CEEB0A-23B2-4361-9E03-02B29A8F3564}"/>
              </a:ext>
            </a:extLst>
          </p:cNvPr>
          <p:cNvSpPr>
            <a:spLocks noGrp="1"/>
          </p:cNvSpPr>
          <p:nvPr>
            <p:ph type="title"/>
          </p:nvPr>
        </p:nvSpPr>
        <p:spPr>
          <a:xfrm>
            <a:off x="838200" y="681037"/>
            <a:ext cx="4195119" cy="1325563"/>
          </a:xfrm>
        </p:spPr>
        <p:txBody>
          <a:bodyPr>
            <a:normAutofit/>
          </a:bodyPr>
          <a:lstStyle/>
          <a:p>
            <a:r>
              <a:rPr lang="pl-PL" sz="3200" b="1" dirty="0"/>
              <a:t>Partneři projektu </a:t>
            </a:r>
            <a:br>
              <a:rPr lang="pl-PL" sz="3200" b="1" dirty="0"/>
            </a:br>
            <a:r>
              <a:rPr lang="pl-PL" sz="3200" b="1" dirty="0"/>
              <a:t>Partnerzy projektu</a:t>
            </a:r>
          </a:p>
        </p:txBody>
      </p:sp>
      <p:sp>
        <p:nvSpPr>
          <p:cNvPr id="3" name="Symbol zastępczy zawartości 2">
            <a:extLst>
              <a:ext uri="{FF2B5EF4-FFF2-40B4-BE49-F238E27FC236}">
                <a16:creationId xmlns="" xmlns:a16="http://schemas.microsoft.com/office/drawing/2014/main" id="{8622D56E-39E5-463E-9E19-B8AF923EEAA5}"/>
              </a:ext>
            </a:extLst>
          </p:cNvPr>
          <p:cNvSpPr>
            <a:spLocks noGrp="1"/>
          </p:cNvSpPr>
          <p:nvPr>
            <p:ph idx="1"/>
          </p:nvPr>
        </p:nvSpPr>
        <p:spPr>
          <a:xfrm>
            <a:off x="467500" y="1826740"/>
            <a:ext cx="5179663" cy="3204519"/>
          </a:xfrm>
        </p:spPr>
        <p:txBody>
          <a:bodyPr>
            <a:normAutofit/>
          </a:bodyPr>
          <a:lstStyle/>
          <a:p>
            <a:pPr marL="0" indent="0">
              <a:buNone/>
            </a:pPr>
            <a:endParaRPr lang="pl-PL" sz="2000" dirty="0"/>
          </a:p>
          <a:p>
            <a:r>
              <a:rPr lang="pl-PL" sz="2000" dirty="0"/>
              <a:t>Vedoucí partner Obec Vendryně /           Partner wiodący: Gmina Wędrynia </a:t>
            </a:r>
          </a:p>
          <a:p>
            <a:r>
              <a:rPr lang="pl-PL" sz="2000" dirty="0"/>
              <a:t>Partner Obec Brenna /                               Partner projektu: Gmina Brenna </a:t>
            </a:r>
          </a:p>
          <a:p>
            <a:r>
              <a:rPr lang="pl-PL" sz="2000" dirty="0"/>
              <a:t>Partner Centrum pro OPKIS Brenna /       Partner projektu: Ośrodek Promocji Kultury i Sportu Gminy Brenna </a:t>
            </a:r>
            <a:endParaRPr lang="pl-PL" dirty="0"/>
          </a:p>
          <a:p>
            <a:endParaRPr lang="pl-PL" dirty="0"/>
          </a:p>
        </p:txBody>
      </p:sp>
      <p:pic>
        <p:nvPicPr>
          <p:cNvPr id="5" name="Obrázek 4"/>
          <p:cNvPicPr>
            <a:picLocks noChangeAspect="1"/>
          </p:cNvPicPr>
          <p:nvPr/>
        </p:nvPicPr>
        <p:blipFill>
          <a:blip r:embed="rId3"/>
          <a:stretch>
            <a:fillRect/>
          </a:stretch>
        </p:blipFill>
        <p:spPr>
          <a:xfrm>
            <a:off x="669451" y="4851401"/>
            <a:ext cx="1027192" cy="1281718"/>
          </a:xfrm>
          <a:prstGeom prst="rect">
            <a:avLst/>
          </a:prstGeom>
        </p:spPr>
      </p:pic>
      <p:pic>
        <p:nvPicPr>
          <p:cNvPr id="6" name="Obrázek 5"/>
          <p:cNvPicPr>
            <a:picLocks noChangeAspect="1"/>
          </p:cNvPicPr>
          <p:nvPr/>
        </p:nvPicPr>
        <p:blipFill>
          <a:blip r:embed="rId4"/>
          <a:stretch>
            <a:fillRect/>
          </a:stretch>
        </p:blipFill>
        <p:spPr>
          <a:xfrm>
            <a:off x="2176195" y="4902363"/>
            <a:ext cx="1500659" cy="1230756"/>
          </a:xfrm>
          <a:prstGeom prst="rect">
            <a:avLst/>
          </a:prstGeom>
        </p:spPr>
      </p:pic>
      <p:pic>
        <p:nvPicPr>
          <p:cNvPr id="4" name="Obraz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0175" y="874042"/>
            <a:ext cx="3953251" cy="2792436"/>
          </a:xfrm>
          <a:prstGeom prst="rect">
            <a:avLst/>
          </a:prstGeom>
        </p:spPr>
      </p:pic>
      <p:pic>
        <p:nvPicPr>
          <p:cNvPr id="13" name="Obraz 12">
            <a:extLst>
              <a:ext uri="{FF2B5EF4-FFF2-40B4-BE49-F238E27FC236}">
                <a16:creationId xmlns="" xmlns:a16="http://schemas.microsoft.com/office/drawing/2014/main" id="{E761F93C-2BDB-4F07-98CD-F8BFFC6084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1204" y="5005494"/>
            <a:ext cx="1854953" cy="922569"/>
          </a:xfrm>
          <a:prstGeom prst="rect">
            <a:avLst/>
          </a:prstGeom>
        </p:spPr>
      </p:pic>
      <p:pic>
        <p:nvPicPr>
          <p:cNvPr id="7" name="Obrázek 6">
            <a:extLst>
              <a:ext uri="{FF2B5EF4-FFF2-40B4-BE49-F238E27FC236}">
                <a16:creationId xmlns="" xmlns:a16="http://schemas.microsoft.com/office/drawing/2014/main" id="{9C63CABE-07CC-407D-B0FB-5E0A045515DB}"/>
              </a:ext>
            </a:extLst>
          </p:cNvPr>
          <p:cNvPicPr>
            <a:picLocks noChangeAspect="1"/>
          </p:cNvPicPr>
          <p:nvPr/>
        </p:nvPicPr>
        <p:blipFill>
          <a:blip r:embed="rId7"/>
          <a:stretch>
            <a:fillRect/>
          </a:stretch>
        </p:blipFill>
        <p:spPr>
          <a:xfrm>
            <a:off x="7945516" y="3736432"/>
            <a:ext cx="3889366" cy="2664011"/>
          </a:xfrm>
          <a:prstGeom prst="rect">
            <a:avLst/>
          </a:prstGeom>
        </p:spPr>
      </p:pic>
    </p:spTree>
    <p:extLst>
      <p:ext uri="{BB962C8B-B14F-4D97-AF65-F5344CB8AC3E}">
        <p14:creationId xmlns:p14="http://schemas.microsoft.com/office/powerpoint/2010/main" val="21578802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809367" y="1549356"/>
            <a:ext cx="5167184" cy="1325563"/>
          </a:xfrm>
        </p:spPr>
        <p:txBody>
          <a:bodyPr>
            <a:noAutofit/>
          </a:bodyPr>
          <a:lstStyle/>
          <a:p>
            <a:pPr algn="ctr"/>
            <a:r>
              <a:rPr lang="pl-PL" sz="2800" b="1" dirty="0" err="1">
                <a:latin typeface="+mn-lt"/>
                <a:ea typeface="Verdana" panose="020B0604030504040204" pitchFamily="34" charset="0"/>
                <a:cs typeface="Verdana" panose="020B0604030504040204" pitchFamily="34" charset="0"/>
              </a:rPr>
              <a:t>Deklarace</a:t>
            </a:r>
            <a:r>
              <a:rPr lang="pl-PL" sz="2800" b="1" dirty="0">
                <a:latin typeface="+mn-lt"/>
                <a:ea typeface="Verdana" panose="020B0604030504040204" pitchFamily="34" charset="0"/>
                <a:cs typeface="Verdana" panose="020B0604030504040204" pitchFamily="34" charset="0"/>
              </a:rPr>
              <a:t> </a:t>
            </a:r>
            <a:r>
              <a:rPr lang="pl-PL" sz="2800" b="1" dirty="0" err="1">
                <a:latin typeface="+mn-lt"/>
                <a:ea typeface="Verdana" panose="020B0604030504040204" pitchFamily="34" charset="0"/>
                <a:cs typeface="Verdana" panose="020B0604030504040204" pitchFamily="34" charset="0"/>
              </a:rPr>
              <a:t>spolupráce</a:t>
            </a:r>
            <a:r>
              <a:rPr lang="pl-PL" sz="2800" dirty="0">
                <a:latin typeface="+mn-lt"/>
                <a:ea typeface="Verdana" panose="020B0604030504040204" pitchFamily="34" charset="0"/>
                <a:cs typeface="Verdana" panose="020B0604030504040204" pitchFamily="34" charset="0"/>
              </a:rPr>
              <a:t/>
            </a:r>
            <a:br>
              <a:rPr lang="pl-PL" sz="2800" dirty="0">
                <a:latin typeface="+mn-lt"/>
                <a:ea typeface="Verdana" panose="020B0604030504040204" pitchFamily="34" charset="0"/>
                <a:cs typeface="Verdana" panose="020B0604030504040204" pitchFamily="34" charset="0"/>
              </a:rPr>
            </a:br>
            <a:r>
              <a:rPr lang="pl-PL" sz="2800" b="1" dirty="0">
                <a:latin typeface="+mn-lt"/>
                <a:ea typeface="Verdana" panose="020B0604030504040204" pitchFamily="34" charset="0"/>
                <a:cs typeface="Verdana" panose="020B0604030504040204" pitchFamily="34" charset="0"/>
              </a:rPr>
              <a:t>v </a:t>
            </a:r>
            <a:r>
              <a:rPr lang="pl-PL" sz="2800" b="1" dirty="0" err="1">
                <a:latin typeface="+mn-lt"/>
                <a:ea typeface="Verdana" panose="020B0604030504040204" pitchFamily="34" charset="0"/>
                <a:cs typeface="Verdana" panose="020B0604030504040204" pitchFamily="34" charset="0"/>
              </a:rPr>
              <a:t>oblasti</a:t>
            </a:r>
            <a:r>
              <a:rPr lang="pl-PL" sz="2800" b="1" dirty="0">
                <a:latin typeface="+mn-lt"/>
                <a:ea typeface="Verdana" panose="020B0604030504040204" pitchFamily="34" charset="0"/>
                <a:cs typeface="Verdana" panose="020B0604030504040204" pitchFamily="34" charset="0"/>
              </a:rPr>
              <a:t> </a:t>
            </a:r>
            <a:r>
              <a:rPr lang="pl-PL" sz="2800" b="1" dirty="0" err="1">
                <a:latin typeface="+mn-lt"/>
                <a:ea typeface="Verdana" panose="020B0604030504040204" pitchFamily="34" charset="0"/>
                <a:cs typeface="Verdana" panose="020B0604030504040204" pitchFamily="34" charset="0"/>
              </a:rPr>
              <a:t>tvorby</a:t>
            </a:r>
            <a:r>
              <a:rPr lang="pl-PL" sz="2800" b="1" dirty="0">
                <a:latin typeface="+mn-lt"/>
                <a:ea typeface="Verdana" panose="020B0604030504040204" pitchFamily="34" charset="0"/>
                <a:cs typeface="Verdana" panose="020B0604030504040204" pitchFamily="34" charset="0"/>
              </a:rPr>
              <a:t> a </a:t>
            </a:r>
            <a:r>
              <a:rPr lang="pl-PL" sz="2800" b="1" dirty="0" err="1">
                <a:latin typeface="+mn-lt"/>
                <a:ea typeface="Verdana" panose="020B0604030504040204" pitchFamily="34" charset="0"/>
                <a:cs typeface="Verdana" panose="020B0604030504040204" pitchFamily="34" charset="0"/>
              </a:rPr>
              <a:t>rozvoje</a:t>
            </a:r>
            <a:r>
              <a:rPr lang="pl-PL" sz="2800" b="1" dirty="0">
                <a:latin typeface="+mn-lt"/>
                <a:ea typeface="Verdana" panose="020B0604030504040204" pitchFamily="34" charset="0"/>
                <a:cs typeface="Verdana" panose="020B0604030504040204" pitchFamily="34" charset="0"/>
              </a:rPr>
              <a:t> </a:t>
            </a:r>
            <a:r>
              <a:rPr lang="pl-PL" sz="2800" b="1" dirty="0" err="1">
                <a:latin typeface="+mn-lt"/>
                <a:ea typeface="Verdana" panose="020B0604030504040204" pitchFamily="34" charset="0"/>
                <a:cs typeface="Verdana" panose="020B0604030504040204" pitchFamily="34" charset="0"/>
              </a:rPr>
              <a:t>přeshraniční</a:t>
            </a:r>
            <a:r>
              <a:rPr lang="pl-PL" sz="2800" b="1" dirty="0">
                <a:latin typeface="+mn-lt"/>
                <a:ea typeface="Verdana" panose="020B0604030504040204" pitchFamily="34" charset="0"/>
                <a:cs typeface="Verdana" panose="020B0604030504040204" pitchFamily="34" charset="0"/>
              </a:rPr>
              <a:t> </a:t>
            </a:r>
            <a:r>
              <a:rPr lang="pl-PL" sz="2800" b="1" dirty="0" err="1">
                <a:latin typeface="+mn-lt"/>
                <a:ea typeface="Verdana" panose="020B0604030504040204" pitchFamily="34" charset="0"/>
                <a:cs typeface="Verdana" panose="020B0604030504040204" pitchFamily="34" charset="0"/>
              </a:rPr>
              <a:t>nabídky</a:t>
            </a:r>
            <a:r>
              <a:rPr lang="pl-PL" sz="2800" b="1" dirty="0">
                <a:latin typeface="+mn-lt"/>
                <a:ea typeface="Verdana" panose="020B0604030504040204" pitchFamily="34" charset="0"/>
                <a:cs typeface="Verdana" panose="020B0604030504040204" pitchFamily="34" charset="0"/>
              </a:rPr>
              <a:t> </a:t>
            </a:r>
            <a:r>
              <a:rPr lang="pl-PL" sz="2800" b="1" dirty="0" err="1">
                <a:latin typeface="+mn-lt"/>
                <a:ea typeface="Verdana" panose="020B0604030504040204" pitchFamily="34" charset="0"/>
                <a:cs typeface="Verdana" panose="020B0604030504040204" pitchFamily="34" charset="0"/>
              </a:rPr>
              <a:t>obcí</a:t>
            </a:r>
            <a:r>
              <a:rPr lang="pl-PL" sz="2800" b="1" dirty="0">
                <a:latin typeface="+mn-lt"/>
                <a:ea typeface="Verdana" panose="020B0604030504040204" pitchFamily="34" charset="0"/>
                <a:cs typeface="Verdana" panose="020B0604030504040204" pitchFamily="34" charset="0"/>
              </a:rPr>
              <a:t> Brenna a </a:t>
            </a:r>
            <a:r>
              <a:rPr lang="pl-PL" sz="2800" b="1" dirty="0" err="1" smtClean="0">
                <a:latin typeface="+mn-lt"/>
                <a:ea typeface="Verdana" panose="020B0604030504040204" pitchFamily="34" charset="0"/>
                <a:cs typeface="Verdana" panose="020B0604030504040204" pitchFamily="34" charset="0"/>
              </a:rPr>
              <a:t>Vendryně</a:t>
            </a:r>
            <a:endParaRPr lang="pl-PL" sz="2800" b="1" dirty="0">
              <a:latin typeface="+mn-lt"/>
              <a:ea typeface="Verdana" panose="020B0604030504040204" pitchFamily="34" charset="0"/>
              <a:cs typeface="Verdana" panose="020B0604030504040204" pitchFamily="34" charset="0"/>
            </a:endParaRPr>
          </a:p>
        </p:txBody>
      </p:sp>
      <p:sp>
        <p:nvSpPr>
          <p:cNvPr id="3" name="Prostokąt 2"/>
          <p:cNvSpPr/>
          <p:nvPr/>
        </p:nvSpPr>
        <p:spPr>
          <a:xfrm>
            <a:off x="5976551" y="1385669"/>
            <a:ext cx="6096000" cy="1686616"/>
          </a:xfrm>
          <a:prstGeom prst="rect">
            <a:avLst/>
          </a:prstGeom>
        </p:spPr>
        <p:txBody>
          <a:bodyPr>
            <a:spAutoFit/>
          </a:bodyPr>
          <a:lstStyle/>
          <a:p>
            <a:pPr algn="ctr"/>
            <a:r>
              <a:rPr lang="pl-PL" sz="2800" b="1" dirty="0">
                <a:ea typeface="Verdana" panose="020B0604030504040204" pitchFamily="34" charset="0"/>
                <a:cs typeface="Verdana" panose="020B0604030504040204" pitchFamily="34" charset="0"/>
              </a:rPr>
              <a:t>Deklaracja współpracy</a:t>
            </a:r>
          </a:p>
          <a:p>
            <a:pPr algn="ctr">
              <a:lnSpc>
                <a:spcPct val="90000"/>
              </a:lnSpc>
            </a:pPr>
            <a:r>
              <a:rPr lang="pl-PL" sz="2800" b="1" dirty="0">
                <a:ea typeface="Verdana" panose="020B0604030504040204" pitchFamily="34" charset="0"/>
                <a:cs typeface="Verdana" panose="020B0604030504040204" pitchFamily="34" charset="0"/>
              </a:rPr>
              <a:t>na rzecz utworzenia i rozwoju transgranicznej oferty gmin Brenna </a:t>
            </a:r>
            <a:r>
              <a:rPr lang="pl-PL" sz="2800" b="1" dirty="0" smtClean="0">
                <a:ea typeface="Verdana" panose="020B0604030504040204" pitchFamily="34" charset="0"/>
                <a:cs typeface="Verdana" panose="020B0604030504040204" pitchFamily="34" charset="0"/>
              </a:rPr>
              <a:t/>
            </a:r>
            <a:br>
              <a:rPr lang="pl-PL" sz="2800" b="1" dirty="0" smtClean="0">
                <a:ea typeface="Verdana" panose="020B0604030504040204" pitchFamily="34" charset="0"/>
                <a:cs typeface="Verdana" panose="020B0604030504040204" pitchFamily="34" charset="0"/>
              </a:rPr>
            </a:br>
            <a:r>
              <a:rPr lang="pl-PL" sz="2800" b="1" dirty="0" smtClean="0">
                <a:ea typeface="Verdana" panose="020B0604030504040204" pitchFamily="34" charset="0"/>
                <a:cs typeface="Verdana" panose="020B0604030504040204" pitchFamily="34" charset="0"/>
              </a:rPr>
              <a:t>i </a:t>
            </a:r>
            <a:r>
              <a:rPr lang="pl-PL" sz="2800" b="1" dirty="0" err="1">
                <a:ea typeface="Verdana" panose="020B0604030504040204" pitchFamily="34" charset="0"/>
                <a:cs typeface="Verdana" panose="020B0604030504040204" pitchFamily="34" charset="0"/>
              </a:rPr>
              <a:t>Vendryně</a:t>
            </a:r>
            <a:r>
              <a:rPr lang="pl-PL" sz="2800" b="1" dirty="0">
                <a:ea typeface="Verdana" panose="020B0604030504040204" pitchFamily="34" charset="0"/>
                <a:cs typeface="Verdana" panose="020B0604030504040204" pitchFamily="34" charset="0"/>
              </a:rPr>
              <a:t> „Wędrownik”</a:t>
            </a:r>
          </a:p>
        </p:txBody>
      </p:sp>
      <p:pic>
        <p:nvPicPr>
          <p:cNvPr id="103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5044" y="4075080"/>
            <a:ext cx="1327938" cy="867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Obraz 14"/>
          <p:cNvPicPr/>
          <p:nvPr/>
        </p:nvPicPr>
        <p:blipFill>
          <a:blip r:embed="rId4"/>
          <a:stretch>
            <a:fillRect/>
          </a:stretch>
        </p:blipFill>
        <p:spPr>
          <a:xfrm>
            <a:off x="5214551" y="4075079"/>
            <a:ext cx="632703" cy="778346"/>
          </a:xfrm>
          <a:prstGeom prst="rect">
            <a:avLst/>
          </a:prstGeom>
        </p:spPr>
      </p:pic>
      <p:pic>
        <p:nvPicPr>
          <p:cNvPr id="16" name="Picture 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23806" y="4075079"/>
            <a:ext cx="1172780" cy="778346"/>
          </a:xfrm>
          <a:prstGeom prst="rect">
            <a:avLst/>
          </a:prstGeom>
          <a:noFill/>
          <a:ln>
            <a:noFill/>
          </a:ln>
        </p:spPr>
      </p:pic>
      <p:pic>
        <p:nvPicPr>
          <p:cNvPr id="17" name="Obraz 16"/>
          <p:cNvPicPr/>
          <p:nvPr/>
        </p:nvPicPr>
        <p:blipFill>
          <a:blip r:embed="rId6"/>
          <a:stretch>
            <a:fillRect/>
          </a:stretch>
        </p:blipFill>
        <p:spPr>
          <a:xfrm>
            <a:off x="8686412" y="3959826"/>
            <a:ext cx="1013641" cy="982877"/>
          </a:xfrm>
          <a:prstGeom prst="rect">
            <a:avLst/>
          </a:prstGeom>
        </p:spPr>
      </p:pic>
      <p:pic>
        <p:nvPicPr>
          <p:cNvPr id="18" name="Obraz 17" descr="Z:\BC_Prace statutowe\Turystyka statutowa\Turystyka - oferty pobytowe\Aktywnie w naturze (Oferta - Brenna i Wędrynia))\Warsztaty produktowe\Warsztat podsumowujący nr 4\Vendryne - logo.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88742" y="5455254"/>
            <a:ext cx="574600" cy="711490"/>
          </a:xfrm>
          <a:prstGeom prst="rect">
            <a:avLst/>
          </a:prstGeom>
          <a:noFill/>
          <a:ln>
            <a:noFill/>
          </a:ln>
        </p:spPr>
      </p:pic>
      <p:pic>
        <p:nvPicPr>
          <p:cNvPr id="19" name="Obraz 18"/>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06278" y="5384766"/>
            <a:ext cx="1062836" cy="879046"/>
          </a:xfrm>
          <a:prstGeom prst="rect">
            <a:avLst/>
          </a:prstGeom>
          <a:noFill/>
          <a:ln>
            <a:noFill/>
          </a:ln>
        </p:spPr>
      </p:pic>
      <p:pic>
        <p:nvPicPr>
          <p:cNvPr id="20" name="Obraz 19" descr="Z:\BC_Prace statutowe\Turystyka statutowa\Turystyka - oferty pobytowe\Aktywnie w naturze (Oferta - Brenna i Wędrynia))\Warsztaty produktowe\Warsztat podsumowujący nr 4\Brenna - logo.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60195" y="5373467"/>
            <a:ext cx="872782" cy="915728"/>
          </a:xfrm>
          <a:prstGeom prst="rect">
            <a:avLst/>
          </a:prstGeom>
          <a:noFill/>
          <a:ln>
            <a:noFill/>
          </a:ln>
        </p:spPr>
      </p:pic>
    </p:spTree>
    <p:extLst>
      <p:ext uri="{BB962C8B-B14F-4D97-AF65-F5344CB8AC3E}">
        <p14:creationId xmlns:p14="http://schemas.microsoft.com/office/powerpoint/2010/main" val="24625234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481914" y="871752"/>
            <a:ext cx="5535827" cy="825931"/>
          </a:xfrm>
        </p:spPr>
        <p:txBody>
          <a:bodyPr>
            <a:noAutofit/>
          </a:bodyPr>
          <a:lstStyle/>
          <a:p>
            <a:pPr algn="ctr">
              <a:lnSpc>
                <a:spcPct val="100000"/>
              </a:lnSpc>
            </a:pPr>
            <a:r>
              <a:rPr lang="pl-PL" sz="2800" dirty="0" err="1" smtClean="0">
                <a:latin typeface="+mn-lt"/>
                <a:ea typeface="Verdana" panose="020B0604030504040204" pitchFamily="34" charset="0"/>
                <a:cs typeface="Verdana" panose="020B0604030504040204" pitchFamily="34" charset="0"/>
              </a:rPr>
              <a:t>Deklarace</a:t>
            </a:r>
            <a:r>
              <a:rPr lang="pl-PL" sz="2800" dirty="0">
                <a:latin typeface="+mn-lt"/>
                <a:ea typeface="Verdana" panose="020B0604030504040204" pitchFamily="34" charset="0"/>
                <a:cs typeface="Verdana" panose="020B0604030504040204" pitchFamily="34" charset="0"/>
              </a:rPr>
              <a:t> </a:t>
            </a:r>
            <a:r>
              <a:rPr lang="pl-PL" sz="2800" dirty="0" smtClean="0">
                <a:latin typeface="+mn-lt"/>
                <a:ea typeface="Verdana" panose="020B0604030504040204" pitchFamily="34" charset="0"/>
                <a:cs typeface="Verdana" panose="020B0604030504040204" pitchFamily="34" charset="0"/>
              </a:rPr>
              <a:t>ze </a:t>
            </a:r>
            <a:r>
              <a:rPr lang="pl-PL" sz="2800" dirty="0" err="1">
                <a:latin typeface="+mn-lt"/>
                <a:ea typeface="Verdana" panose="020B0604030504040204" pitchFamily="34" charset="0"/>
                <a:cs typeface="Verdana" panose="020B0604030504040204" pitchFamily="34" charset="0"/>
              </a:rPr>
              <a:t>dne</a:t>
            </a:r>
            <a:r>
              <a:rPr lang="pl-PL" sz="2800" dirty="0">
                <a:latin typeface="+mn-lt"/>
                <a:ea typeface="Verdana" panose="020B0604030504040204" pitchFamily="34" charset="0"/>
                <a:cs typeface="Verdana" panose="020B0604030504040204" pitchFamily="34" charset="0"/>
              </a:rPr>
              <a:t> 18. </a:t>
            </a:r>
            <a:r>
              <a:rPr lang="pl-PL" sz="2800" dirty="0" err="1" smtClean="0">
                <a:latin typeface="+mn-lt"/>
                <a:ea typeface="Verdana" panose="020B0604030504040204" pitchFamily="34" charset="0"/>
                <a:cs typeface="Verdana" panose="020B0604030504040204" pitchFamily="34" charset="0"/>
              </a:rPr>
              <a:t>března</a:t>
            </a:r>
            <a:r>
              <a:rPr lang="pl-PL" sz="2800" dirty="0" smtClean="0">
                <a:latin typeface="+mn-lt"/>
                <a:ea typeface="Verdana" panose="020B0604030504040204" pitchFamily="34" charset="0"/>
                <a:cs typeface="Verdana" panose="020B0604030504040204" pitchFamily="34" charset="0"/>
              </a:rPr>
              <a:t> </a:t>
            </a:r>
            <a:r>
              <a:rPr lang="pl-PL" sz="2800" dirty="0">
                <a:latin typeface="+mn-lt"/>
                <a:ea typeface="Verdana" panose="020B0604030504040204" pitchFamily="34" charset="0"/>
                <a:cs typeface="Verdana" panose="020B0604030504040204" pitchFamily="34" charset="0"/>
              </a:rPr>
              <a:t>2021 </a:t>
            </a:r>
            <a:r>
              <a:rPr lang="pl-PL" sz="2800" dirty="0" err="1" smtClean="0">
                <a:latin typeface="+mn-lt"/>
                <a:ea typeface="Verdana" panose="020B0604030504040204" pitchFamily="34" charset="0"/>
                <a:cs typeface="Verdana" panose="020B0604030504040204" pitchFamily="34" charset="0"/>
              </a:rPr>
              <a:t>podepsaná</a:t>
            </a:r>
            <a:r>
              <a:rPr lang="pl-PL" sz="2800" dirty="0" smtClean="0">
                <a:latin typeface="+mn-lt"/>
                <a:ea typeface="Verdana" panose="020B0604030504040204" pitchFamily="34" charset="0"/>
                <a:cs typeface="Verdana" panose="020B0604030504040204" pitchFamily="34" charset="0"/>
              </a:rPr>
              <a:t> </a:t>
            </a:r>
            <a:r>
              <a:rPr lang="pl-PL" sz="2800" dirty="0" err="1">
                <a:latin typeface="+mn-lt"/>
                <a:ea typeface="Verdana" panose="020B0604030504040204" pitchFamily="34" charset="0"/>
                <a:cs typeface="Verdana" panose="020B0604030504040204" pitchFamily="34" charset="0"/>
              </a:rPr>
              <a:t>mezi</a:t>
            </a:r>
            <a:endParaRPr lang="pl-PL" sz="2800" dirty="0">
              <a:latin typeface="+mn-lt"/>
              <a:ea typeface="Verdana" panose="020B0604030504040204" pitchFamily="34" charset="0"/>
              <a:cs typeface="Verdana" panose="020B0604030504040204" pitchFamily="34" charset="0"/>
            </a:endParaRPr>
          </a:p>
        </p:txBody>
      </p:sp>
      <p:sp>
        <p:nvSpPr>
          <p:cNvPr id="3" name="Prostokąt 2"/>
          <p:cNvSpPr/>
          <p:nvPr/>
        </p:nvSpPr>
        <p:spPr>
          <a:xfrm>
            <a:off x="5976551" y="866686"/>
            <a:ext cx="6096000" cy="954107"/>
          </a:xfrm>
          <a:prstGeom prst="rect">
            <a:avLst/>
          </a:prstGeom>
        </p:spPr>
        <p:txBody>
          <a:bodyPr>
            <a:spAutoFit/>
          </a:bodyPr>
          <a:lstStyle/>
          <a:p>
            <a:pPr algn="ctr"/>
            <a:r>
              <a:rPr lang="pl-PL" sz="2800" dirty="0" smtClean="0">
                <a:ea typeface="Verdana" panose="020B0604030504040204" pitchFamily="34" charset="0"/>
                <a:cs typeface="Verdana" panose="020B0604030504040204" pitchFamily="34" charset="0"/>
              </a:rPr>
              <a:t>Deklaracja </a:t>
            </a:r>
            <a:r>
              <a:rPr lang="pl-PL" sz="2800" dirty="0">
                <a:ea typeface="Verdana" panose="020B0604030504040204" pitchFamily="34" charset="0"/>
                <a:cs typeface="Verdana" panose="020B0604030504040204" pitchFamily="34" charset="0"/>
              </a:rPr>
              <a:t>z dnia 18 marca 2021 roku </a:t>
            </a:r>
            <a:r>
              <a:rPr lang="pl-PL" sz="2800" dirty="0" smtClean="0">
                <a:ea typeface="Verdana" panose="020B0604030504040204" pitchFamily="34" charset="0"/>
                <a:cs typeface="Verdana" panose="020B0604030504040204" pitchFamily="34" charset="0"/>
              </a:rPr>
              <a:t>podpisana pomiędzy</a:t>
            </a:r>
            <a:endParaRPr lang="pl-PL" sz="2800" dirty="0">
              <a:ea typeface="Verdana" panose="020B0604030504040204" pitchFamily="34" charset="0"/>
              <a:cs typeface="Verdana" panose="020B0604030504040204" pitchFamily="34" charset="0"/>
            </a:endParaRPr>
          </a:p>
        </p:txBody>
      </p:sp>
      <p:sp>
        <p:nvSpPr>
          <p:cNvPr id="5" name="Prostokąt 4"/>
          <p:cNvSpPr/>
          <p:nvPr/>
        </p:nvSpPr>
        <p:spPr>
          <a:xfrm>
            <a:off x="827903" y="1850772"/>
            <a:ext cx="10688594" cy="4632037"/>
          </a:xfrm>
          <a:prstGeom prst="rect">
            <a:avLst/>
          </a:prstGeom>
        </p:spPr>
        <p:txBody>
          <a:bodyPr wrap="square">
            <a:spAutoFit/>
          </a:bodyPr>
          <a:lstStyle/>
          <a:p>
            <a:pPr algn="ctr">
              <a:spcAft>
                <a:spcPts val="600"/>
              </a:spcAft>
            </a:pPr>
            <a:r>
              <a:rPr lang="pl-PL" sz="2000" dirty="0" err="1" smtClean="0">
                <a:ea typeface="Verdana" panose="020B0604030504040204" pitchFamily="34" charset="0"/>
                <a:cs typeface="Verdana" panose="020B0604030504040204" pitchFamily="34" charset="0"/>
              </a:rPr>
              <a:t>Obec</a:t>
            </a:r>
            <a:r>
              <a:rPr lang="pl-PL" sz="2000" dirty="0" smtClean="0">
                <a:ea typeface="Verdana" panose="020B0604030504040204" pitchFamily="34" charset="0"/>
                <a:cs typeface="Verdana" panose="020B0604030504040204" pitchFamily="34" charset="0"/>
              </a:rPr>
              <a:t> </a:t>
            </a:r>
            <a:r>
              <a:rPr lang="pl-PL" sz="2000" dirty="0" err="1">
                <a:ea typeface="Verdana" panose="020B0604030504040204" pitchFamily="34" charset="0"/>
                <a:cs typeface="Verdana" panose="020B0604030504040204" pitchFamily="34" charset="0"/>
              </a:rPr>
              <a:t>Vendryně</a:t>
            </a:r>
            <a:r>
              <a:rPr lang="pl-PL" sz="2000" dirty="0">
                <a:ea typeface="Verdana" panose="020B0604030504040204" pitchFamily="34" charset="0"/>
                <a:cs typeface="Verdana" panose="020B0604030504040204" pitchFamily="34" charset="0"/>
              </a:rPr>
              <a:t> </a:t>
            </a:r>
          </a:p>
          <a:p>
            <a:pPr algn="ctr">
              <a:spcAft>
                <a:spcPts val="600"/>
              </a:spcAft>
            </a:pPr>
            <a:r>
              <a:rPr lang="pl-PL" sz="2000" dirty="0" err="1" smtClean="0">
                <a:ea typeface="Verdana" panose="020B0604030504040204" pitchFamily="34" charset="0"/>
                <a:cs typeface="Verdana" panose="020B0604030504040204" pitchFamily="34" charset="0"/>
              </a:rPr>
              <a:t>Římskokatolická</a:t>
            </a:r>
            <a:r>
              <a:rPr lang="pl-PL" sz="2000" dirty="0" smtClean="0">
                <a:ea typeface="Verdana" panose="020B0604030504040204" pitchFamily="34" charset="0"/>
                <a:cs typeface="Verdana" panose="020B0604030504040204" pitchFamily="34" charset="0"/>
              </a:rPr>
              <a:t> </a:t>
            </a:r>
            <a:r>
              <a:rPr lang="pl-PL" sz="2000" dirty="0" err="1">
                <a:ea typeface="Verdana" panose="020B0604030504040204" pitchFamily="34" charset="0"/>
                <a:cs typeface="Verdana" panose="020B0604030504040204" pitchFamily="34" charset="0"/>
              </a:rPr>
              <a:t>farnost</a:t>
            </a:r>
            <a:r>
              <a:rPr lang="pl-PL" sz="2000" dirty="0">
                <a:ea typeface="Verdana" panose="020B0604030504040204" pitchFamily="34" charset="0"/>
                <a:cs typeface="Verdana" panose="020B0604030504040204" pitchFamily="34" charset="0"/>
              </a:rPr>
              <a:t> </a:t>
            </a:r>
            <a:r>
              <a:rPr lang="pl-PL" sz="2000" dirty="0" err="1">
                <a:ea typeface="Verdana" panose="020B0604030504040204" pitchFamily="34" charset="0"/>
                <a:cs typeface="Verdana" panose="020B0604030504040204" pitchFamily="34" charset="0"/>
              </a:rPr>
              <a:t>Vendryně</a:t>
            </a:r>
            <a:endParaRPr lang="pl-PL" sz="2000" dirty="0">
              <a:ea typeface="Verdana" panose="020B0604030504040204" pitchFamily="34" charset="0"/>
              <a:cs typeface="Verdana" panose="020B0604030504040204" pitchFamily="34" charset="0"/>
            </a:endParaRPr>
          </a:p>
          <a:p>
            <a:pPr algn="ctr">
              <a:spcAft>
                <a:spcPts val="600"/>
              </a:spcAft>
            </a:pPr>
            <a:r>
              <a:rPr lang="pl-PL" sz="2000" dirty="0" err="1" smtClean="0">
                <a:ea typeface="Verdana" panose="020B0604030504040204" pitchFamily="34" charset="0"/>
                <a:cs typeface="Verdana" panose="020B0604030504040204" pitchFamily="34" charset="0"/>
              </a:rPr>
              <a:t>Statutární</a:t>
            </a:r>
            <a:r>
              <a:rPr lang="pl-PL" sz="2000" dirty="0" smtClean="0">
                <a:ea typeface="Verdana" panose="020B0604030504040204" pitchFamily="34" charset="0"/>
                <a:cs typeface="Verdana" panose="020B0604030504040204" pitchFamily="34" charset="0"/>
              </a:rPr>
              <a:t> </a:t>
            </a:r>
            <a:r>
              <a:rPr lang="pl-PL" sz="2000" dirty="0" err="1">
                <a:ea typeface="Verdana" panose="020B0604030504040204" pitchFamily="34" charset="0"/>
                <a:cs typeface="Verdana" panose="020B0604030504040204" pitchFamily="34" charset="0"/>
              </a:rPr>
              <a:t>město</a:t>
            </a:r>
            <a:r>
              <a:rPr lang="pl-PL" sz="2000" dirty="0">
                <a:ea typeface="Verdana" panose="020B0604030504040204" pitchFamily="34" charset="0"/>
                <a:cs typeface="Verdana" panose="020B0604030504040204" pitchFamily="34" charset="0"/>
              </a:rPr>
              <a:t> </a:t>
            </a:r>
            <a:r>
              <a:rPr lang="pl-PL" sz="2000" dirty="0" err="1">
                <a:ea typeface="Verdana" panose="020B0604030504040204" pitchFamily="34" charset="0"/>
                <a:cs typeface="Verdana" panose="020B0604030504040204" pitchFamily="34" charset="0"/>
              </a:rPr>
              <a:t>Třinec</a:t>
            </a:r>
            <a:endParaRPr lang="pl-PL" sz="2000" dirty="0">
              <a:ea typeface="Verdana" panose="020B0604030504040204" pitchFamily="34" charset="0"/>
              <a:cs typeface="Verdana" panose="020B0604030504040204" pitchFamily="34" charset="0"/>
            </a:endParaRPr>
          </a:p>
          <a:p>
            <a:pPr algn="ctr">
              <a:spcAft>
                <a:spcPts val="600"/>
              </a:spcAft>
            </a:pPr>
            <a:r>
              <a:rPr lang="pl-PL" sz="2000" dirty="0" smtClean="0">
                <a:ea typeface="Verdana" panose="020B0604030504040204" pitchFamily="34" charset="0"/>
                <a:cs typeface="Verdana" panose="020B0604030504040204" pitchFamily="34" charset="0"/>
              </a:rPr>
              <a:t>Muzeum </a:t>
            </a:r>
            <a:r>
              <a:rPr lang="pl-PL" sz="2000" dirty="0" err="1">
                <a:ea typeface="Verdana" panose="020B0604030504040204" pitchFamily="34" charset="0"/>
                <a:cs typeface="Verdana" panose="020B0604030504040204" pitchFamily="34" charset="0"/>
              </a:rPr>
              <a:t>Třineckých</a:t>
            </a:r>
            <a:r>
              <a:rPr lang="pl-PL" sz="2000" dirty="0">
                <a:ea typeface="Verdana" panose="020B0604030504040204" pitchFamily="34" charset="0"/>
                <a:cs typeface="Verdana" panose="020B0604030504040204" pitchFamily="34" charset="0"/>
              </a:rPr>
              <a:t> </a:t>
            </a:r>
            <a:r>
              <a:rPr lang="pl-PL" sz="2000" dirty="0" err="1">
                <a:ea typeface="Verdana" panose="020B0604030504040204" pitchFamily="34" charset="0"/>
                <a:cs typeface="Verdana" panose="020B0604030504040204" pitchFamily="34" charset="0"/>
              </a:rPr>
              <a:t>železáren</a:t>
            </a:r>
            <a:r>
              <a:rPr lang="pl-PL" sz="2000" dirty="0">
                <a:ea typeface="Verdana" panose="020B0604030504040204" pitchFamily="34" charset="0"/>
                <a:cs typeface="Verdana" panose="020B0604030504040204" pitchFamily="34" charset="0"/>
              </a:rPr>
              <a:t> a </a:t>
            </a:r>
            <a:r>
              <a:rPr lang="pl-PL" sz="2000" dirty="0" err="1">
                <a:ea typeface="Verdana" panose="020B0604030504040204" pitchFamily="34" charset="0"/>
                <a:cs typeface="Verdana" panose="020B0604030504040204" pitchFamily="34" charset="0"/>
              </a:rPr>
              <a:t>města</a:t>
            </a:r>
            <a:r>
              <a:rPr lang="pl-PL" sz="2000" dirty="0">
                <a:ea typeface="Verdana" panose="020B0604030504040204" pitchFamily="34" charset="0"/>
                <a:cs typeface="Verdana" panose="020B0604030504040204" pitchFamily="34" charset="0"/>
              </a:rPr>
              <a:t> </a:t>
            </a:r>
            <a:r>
              <a:rPr lang="pl-PL" sz="2000" dirty="0" err="1">
                <a:ea typeface="Verdana" panose="020B0604030504040204" pitchFamily="34" charset="0"/>
                <a:cs typeface="Verdana" panose="020B0604030504040204" pitchFamily="34" charset="0"/>
              </a:rPr>
              <a:t>Třince</a:t>
            </a:r>
            <a:endParaRPr lang="pl-PL" sz="2000" dirty="0">
              <a:ea typeface="Verdana" panose="020B0604030504040204" pitchFamily="34" charset="0"/>
              <a:cs typeface="Verdana" panose="020B0604030504040204" pitchFamily="34" charset="0"/>
            </a:endParaRPr>
          </a:p>
          <a:p>
            <a:pPr algn="ctr">
              <a:spcAft>
                <a:spcPts val="600"/>
              </a:spcAft>
            </a:pPr>
            <a:r>
              <a:rPr lang="pl-PL" sz="2000" dirty="0" smtClean="0">
                <a:ea typeface="Verdana" panose="020B0604030504040204" pitchFamily="34" charset="0"/>
                <a:cs typeface="Verdana" panose="020B0604030504040204" pitchFamily="34" charset="0"/>
              </a:rPr>
              <a:t>HOCKEY </a:t>
            </a:r>
            <a:r>
              <a:rPr lang="pl-PL" sz="2000" dirty="0">
                <a:ea typeface="Verdana" panose="020B0604030504040204" pitchFamily="34" charset="0"/>
                <a:cs typeface="Verdana" panose="020B0604030504040204" pitchFamily="34" charset="0"/>
              </a:rPr>
              <a:t>CLUB OCELÁŘI TŘINEC, a. s.</a:t>
            </a:r>
          </a:p>
          <a:p>
            <a:pPr algn="ctr">
              <a:spcAft>
                <a:spcPts val="600"/>
              </a:spcAft>
            </a:pPr>
            <a:r>
              <a:rPr lang="pl-PL" sz="2000" dirty="0" err="1" smtClean="0">
                <a:ea typeface="Verdana" panose="020B0604030504040204" pitchFamily="34" charset="0"/>
                <a:cs typeface="Verdana" panose="020B0604030504040204" pitchFamily="34" charset="0"/>
              </a:rPr>
              <a:t>Regionální</a:t>
            </a:r>
            <a:r>
              <a:rPr lang="pl-PL" sz="2000" dirty="0" smtClean="0">
                <a:ea typeface="Verdana" panose="020B0604030504040204" pitchFamily="34" charset="0"/>
                <a:cs typeface="Verdana" panose="020B0604030504040204" pitchFamily="34" charset="0"/>
              </a:rPr>
              <a:t> </a:t>
            </a:r>
            <a:r>
              <a:rPr lang="pl-PL" sz="2000" dirty="0" err="1">
                <a:ea typeface="Verdana" panose="020B0604030504040204" pitchFamily="34" charset="0"/>
                <a:cs typeface="Verdana" panose="020B0604030504040204" pitchFamily="34" charset="0"/>
              </a:rPr>
              <a:t>sdružení</a:t>
            </a:r>
            <a:r>
              <a:rPr lang="pl-PL" sz="2000" dirty="0">
                <a:ea typeface="Verdana" panose="020B0604030504040204" pitchFamily="34" charset="0"/>
                <a:cs typeface="Verdana" panose="020B0604030504040204" pitchFamily="34" charset="0"/>
              </a:rPr>
              <a:t> </a:t>
            </a:r>
            <a:r>
              <a:rPr lang="pl-PL" sz="2000" dirty="0" err="1">
                <a:ea typeface="Verdana" panose="020B0604030504040204" pitchFamily="34" charset="0"/>
                <a:cs typeface="Verdana" panose="020B0604030504040204" pitchFamily="34" charset="0"/>
              </a:rPr>
              <a:t>územní</a:t>
            </a:r>
            <a:r>
              <a:rPr lang="pl-PL" sz="2000" dirty="0">
                <a:ea typeface="Verdana" panose="020B0604030504040204" pitchFamily="34" charset="0"/>
                <a:cs typeface="Verdana" panose="020B0604030504040204" pitchFamily="34" charset="0"/>
              </a:rPr>
              <a:t> </a:t>
            </a:r>
            <a:r>
              <a:rPr lang="pl-PL" sz="2000" dirty="0" err="1">
                <a:ea typeface="Verdana" panose="020B0604030504040204" pitchFamily="34" charset="0"/>
                <a:cs typeface="Verdana" panose="020B0604030504040204" pitchFamily="34" charset="0"/>
              </a:rPr>
              <a:t>spolupráce</a:t>
            </a:r>
            <a:r>
              <a:rPr lang="pl-PL" sz="2000" dirty="0">
                <a:ea typeface="Verdana" panose="020B0604030504040204" pitchFamily="34" charset="0"/>
                <a:cs typeface="Verdana" panose="020B0604030504040204" pitchFamily="34" charset="0"/>
              </a:rPr>
              <a:t> </a:t>
            </a:r>
            <a:r>
              <a:rPr lang="pl-PL" sz="2000" dirty="0" err="1">
                <a:ea typeface="Verdana" panose="020B0604030504040204" pitchFamily="34" charset="0"/>
                <a:cs typeface="Verdana" panose="020B0604030504040204" pitchFamily="34" charset="0"/>
              </a:rPr>
              <a:t>Těšínského</a:t>
            </a:r>
            <a:r>
              <a:rPr lang="pl-PL" sz="2000" dirty="0">
                <a:ea typeface="Verdana" panose="020B0604030504040204" pitchFamily="34" charset="0"/>
                <a:cs typeface="Verdana" panose="020B0604030504040204" pitchFamily="34" charset="0"/>
              </a:rPr>
              <a:t> </a:t>
            </a:r>
            <a:r>
              <a:rPr lang="pl-PL" sz="2000" dirty="0" err="1">
                <a:ea typeface="Verdana" panose="020B0604030504040204" pitchFamily="34" charset="0"/>
                <a:cs typeface="Verdana" panose="020B0604030504040204" pitchFamily="34" charset="0"/>
              </a:rPr>
              <a:t>Slezska</a:t>
            </a:r>
            <a:r>
              <a:rPr lang="pl-PL" sz="2000" dirty="0">
                <a:ea typeface="Verdana" panose="020B0604030504040204" pitchFamily="34" charset="0"/>
                <a:cs typeface="Verdana" panose="020B0604030504040204" pitchFamily="34" charset="0"/>
              </a:rPr>
              <a:t> v </a:t>
            </a:r>
            <a:r>
              <a:rPr lang="pl-PL" sz="2000" dirty="0" err="1">
                <a:ea typeface="Verdana" panose="020B0604030504040204" pitchFamily="34" charset="0"/>
                <a:cs typeface="Verdana" panose="020B0604030504040204" pitchFamily="34" charset="0"/>
              </a:rPr>
              <a:t>Českém</a:t>
            </a:r>
            <a:r>
              <a:rPr lang="pl-PL" sz="2000" dirty="0">
                <a:ea typeface="Verdana" panose="020B0604030504040204" pitchFamily="34" charset="0"/>
                <a:cs typeface="Verdana" panose="020B0604030504040204" pitchFamily="34" charset="0"/>
              </a:rPr>
              <a:t> </a:t>
            </a:r>
            <a:r>
              <a:rPr lang="pl-PL" sz="2000" dirty="0" err="1">
                <a:ea typeface="Verdana" panose="020B0604030504040204" pitchFamily="34" charset="0"/>
                <a:cs typeface="Verdana" panose="020B0604030504040204" pitchFamily="34" charset="0"/>
              </a:rPr>
              <a:t>Těšíně</a:t>
            </a:r>
            <a:r>
              <a:rPr lang="pl-PL" sz="2000" dirty="0">
                <a:ea typeface="Verdana" panose="020B0604030504040204" pitchFamily="34" charset="0"/>
                <a:cs typeface="Verdana" panose="020B0604030504040204" pitchFamily="34" charset="0"/>
              </a:rPr>
              <a:t> </a:t>
            </a:r>
          </a:p>
          <a:p>
            <a:pPr algn="ctr">
              <a:spcAft>
                <a:spcPts val="600"/>
              </a:spcAft>
            </a:pPr>
            <a:r>
              <a:rPr lang="pl-PL" sz="2000" dirty="0" smtClean="0">
                <a:ea typeface="Verdana" panose="020B0604030504040204" pitchFamily="34" charset="0"/>
                <a:cs typeface="Verdana" panose="020B0604030504040204" pitchFamily="34" charset="0"/>
              </a:rPr>
              <a:t>Gmina </a:t>
            </a:r>
            <a:r>
              <a:rPr lang="pl-PL" sz="2000" dirty="0">
                <a:ea typeface="Verdana" panose="020B0604030504040204" pitchFamily="34" charset="0"/>
                <a:cs typeface="Verdana" panose="020B0604030504040204" pitchFamily="34" charset="0"/>
              </a:rPr>
              <a:t>Brenna</a:t>
            </a:r>
          </a:p>
          <a:p>
            <a:pPr algn="ctr">
              <a:spcAft>
                <a:spcPts val="600"/>
              </a:spcAft>
            </a:pPr>
            <a:r>
              <a:rPr lang="pl-PL" sz="2000" dirty="0" smtClean="0">
                <a:ea typeface="Verdana" panose="020B0604030504040204" pitchFamily="34" charset="0"/>
                <a:cs typeface="Verdana" panose="020B0604030504040204" pitchFamily="34" charset="0"/>
              </a:rPr>
              <a:t>Ośrodek </a:t>
            </a:r>
            <a:r>
              <a:rPr lang="pl-PL" sz="2000" dirty="0">
                <a:ea typeface="Verdana" panose="020B0604030504040204" pitchFamily="34" charset="0"/>
                <a:cs typeface="Verdana" panose="020B0604030504040204" pitchFamily="34" charset="0"/>
              </a:rPr>
              <a:t>Promocji Kultury i Sportu Gminy Brenna</a:t>
            </a:r>
          </a:p>
          <a:p>
            <a:pPr algn="ctr">
              <a:spcAft>
                <a:spcPts val="600"/>
              </a:spcAft>
            </a:pPr>
            <a:r>
              <a:rPr lang="pl-PL" sz="2000" dirty="0" smtClean="0">
                <a:ea typeface="Verdana" panose="020B0604030504040204" pitchFamily="34" charset="0"/>
                <a:cs typeface="Verdana" panose="020B0604030504040204" pitchFamily="34" charset="0"/>
              </a:rPr>
              <a:t>Gmina </a:t>
            </a:r>
            <a:r>
              <a:rPr lang="pl-PL" sz="2000" dirty="0">
                <a:ea typeface="Verdana" panose="020B0604030504040204" pitchFamily="34" charset="0"/>
                <a:cs typeface="Verdana" panose="020B0604030504040204" pitchFamily="34" charset="0"/>
              </a:rPr>
              <a:t>Goleszów </a:t>
            </a:r>
          </a:p>
          <a:p>
            <a:pPr algn="ctr">
              <a:spcAft>
                <a:spcPts val="600"/>
              </a:spcAft>
            </a:pPr>
            <a:r>
              <a:rPr lang="pl-PL" sz="2000" dirty="0" smtClean="0">
                <a:ea typeface="Verdana" panose="020B0604030504040204" pitchFamily="34" charset="0"/>
                <a:cs typeface="Verdana" panose="020B0604030504040204" pitchFamily="34" charset="0"/>
              </a:rPr>
              <a:t>Stowarzyszenie </a:t>
            </a:r>
            <a:r>
              <a:rPr lang="pl-PL" sz="2000" dirty="0">
                <a:ea typeface="Verdana" panose="020B0604030504040204" pitchFamily="34" charset="0"/>
                <a:cs typeface="Verdana" panose="020B0604030504040204" pitchFamily="34" charset="0"/>
              </a:rPr>
              <a:t>Promocji i Rozwoju Ustronia </a:t>
            </a:r>
          </a:p>
          <a:p>
            <a:pPr algn="ctr">
              <a:spcAft>
                <a:spcPts val="600"/>
              </a:spcAft>
            </a:pPr>
            <a:r>
              <a:rPr lang="pl-PL" sz="2000" dirty="0" smtClean="0">
                <a:ea typeface="Verdana" panose="020B0604030504040204" pitchFamily="34" charset="0"/>
                <a:cs typeface="Verdana" panose="020B0604030504040204" pitchFamily="34" charset="0"/>
              </a:rPr>
              <a:t>Chlebowa </a:t>
            </a:r>
            <a:r>
              <a:rPr lang="pl-PL" sz="2000" dirty="0">
                <a:ea typeface="Verdana" panose="020B0604030504040204" pitchFamily="34" charset="0"/>
                <a:cs typeface="Verdana" panose="020B0604030504040204" pitchFamily="34" charset="0"/>
              </a:rPr>
              <a:t>Chata w Górkach Małych</a:t>
            </a:r>
          </a:p>
          <a:p>
            <a:pPr algn="ctr">
              <a:spcAft>
                <a:spcPts val="600"/>
              </a:spcAft>
            </a:pPr>
            <a:r>
              <a:rPr lang="pl-PL" sz="2000" dirty="0" smtClean="0">
                <a:ea typeface="Verdana" panose="020B0604030504040204" pitchFamily="34" charset="0"/>
                <a:cs typeface="Verdana" panose="020B0604030504040204" pitchFamily="34" charset="0"/>
              </a:rPr>
              <a:t>Stowarzyszenie </a:t>
            </a:r>
            <a:r>
              <a:rPr lang="pl-PL" sz="2000" dirty="0">
                <a:ea typeface="Verdana" panose="020B0604030504040204" pitchFamily="34" charset="0"/>
                <a:cs typeface="Verdana" panose="020B0604030504040204" pitchFamily="34" charset="0"/>
              </a:rPr>
              <a:t>Rozwoju i Współpracy Regionalnej „Olza” w Cieszynie</a:t>
            </a:r>
          </a:p>
        </p:txBody>
      </p:sp>
    </p:spTree>
    <p:extLst>
      <p:ext uri="{BB962C8B-B14F-4D97-AF65-F5344CB8AC3E}">
        <p14:creationId xmlns:p14="http://schemas.microsoft.com/office/powerpoint/2010/main" val="19382242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494270" y="1379262"/>
            <a:ext cx="5535827" cy="518154"/>
          </a:xfrm>
        </p:spPr>
        <p:txBody>
          <a:bodyPr>
            <a:noAutofit/>
          </a:bodyPr>
          <a:lstStyle/>
          <a:p>
            <a:pPr algn="ctr">
              <a:lnSpc>
                <a:spcPct val="100000"/>
              </a:lnSpc>
            </a:pPr>
            <a:r>
              <a:rPr lang="pl-PL" sz="2800" b="1" dirty="0">
                <a:latin typeface="+mn-lt"/>
                <a:ea typeface="Verdana" panose="020B0604030504040204" pitchFamily="34" charset="0"/>
                <a:cs typeface="Verdana" panose="020B0604030504040204" pitchFamily="34" charset="0"/>
              </a:rPr>
              <a:t>Preambule</a:t>
            </a:r>
          </a:p>
        </p:txBody>
      </p:sp>
      <p:sp>
        <p:nvSpPr>
          <p:cNvPr id="3" name="Prostokąt 2"/>
          <p:cNvSpPr/>
          <p:nvPr/>
        </p:nvSpPr>
        <p:spPr>
          <a:xfrm>
            <a:off x="5890054" y="1389906"/>
            <a:ext cx="6096000" cy="523220"/>
          </a:xfrm>
          <a:prstGeom prst="rect">
            <a:avLst/>
          </a:prstGeom>
        </p:spPr>
        <p:txBody>
          <a:bodyPr>
            <a:spAutoFit/>
          </a:bodyPr>
          <a:lstStyle/>
          <a:p>
            <a:pPr algn="ctr"/>
            <a:r>
              <a:rPr lang="pl-PL" sz="2800" b="1" dirty="0">
                <a:ea typeface="Verdana" panose="020B0604030504040204" pitchFamily="34" charset="0"/>
                <a:cs typeface="Verdana" panose="020B0604030504040204" pitchFamily="34" charset="0"/>
              </a:rPr>
              <a:t>Preambuła</a:t>
            </a:r>
          </a:p>
        </p:txBody>
      </p:sp>
      <p:sp>
        <p:nvSpPr>
          <p:cNvPr id="5" name="Prostokąt 4"/>
          <p:cNvSpPr/>
          <p:nvPr/>
        </p:nvSpPr>
        <p:spPr>
          <a:xfrm>
            <a:off x="494270" y="1970224"/>
            <a:ext cx="5344297" cy="2246769"/>
          </a:xfrm>
          <a:prstGeom prst="rect">
            <a:avLst/>
          </a:prstGeom>
        </p:spPr>
        <p:txBody>
          <a:bodyPr wrap="square">
            <a:spAutoFit/>
          </a:bodyPr>
          <a:lstStyle/>
          <a:p>
            <a:pPr>
              <a:spcAft>
                <a:spcPts val="600"/>
              </a:spcAft>
            </a:pPr>
            <a:r>
              <a:rPr lang="pl-PL" sz="2000" dirty="0" err="1">
                <a:ea typeface="Verdana" panose="020B0604030504040204" pitchFamily="34" charset="0"/>
                <a:cs typeface="Verdana" panose="020B0604030504040204" pitchFamily="34" charset="0"/>
              </a:rPr>
              <a:t>Vzhledem</a:t>
            </a:r>
            <a:r>
              <a:rPr lang="pl-PL" sz="2000" dirty="0">
                <a:ea typeface="Verdana" panose="020B0604030504040204" pitchFamily="34" charset="0"/>
                <a:cs typeface="Verdana" panose="020B0604030504040204" pitchFamily="34" charset="0"/>
              </a:rPr>
              <a:t> k </a:t>
            </a:r>
            <a:r>
              <a:rPr lang="pl-PL" sz="2000" dirty="0" err="1">
                <a:ea typeface="Verdana" panose="020B0604030504040204" pitchFamily="34" charset="0"/>
                <a:cs typeface="Verdana" panose="020B0604030504040204" pitchFamily="34" charset="0"/>
              </a:rPr>
              <a:t>potřebě</a:t>
            </a:r>
            <a:r>
              <a:rPr lang="pl-PL" sz="2000" dirty="0">
                <a:ea typeface="Verdana" panose="020B0604030504040204" pitchFamily="34" charset="0"/>
                <a:cs typeface="Verdana" panose="020B0604030504040204" pitchFamily="34" charset="0"/>
              </a:rPr>
              <a:t> </a:t>
            </a:r>
            <a:r>
              <a:rPr lang="pl-PL" sz="2000" dirty="0" err="1">
                <a:ea typeface="Verdana" panose="020B0604030504040204" pitchFamily="34" charset="0"/>
                <a:cs typeface="Verdana" panose="020B0604030504040204" pitchFamily="34" charset="0"/>
              </a:rPr>
              <a:t>zapojit</a:t>
            </a:r>
            <a:r>
              <a:rPr lang="pl-PL" sz="2000" dirty="0">
                <a:ea typeface="Verdana" panose="020B0604030504040204" pitchFamily="34" charset="0"/>
                <a:cs typeface="Verdana" panose="020B0604030504040204" pitchFamily="34" charset="0"/>
              </a:rPr>
              <a:t> </a:t>
            </a:r>
            <a:r>
              <a:rPr lang="pl-PL" sz="2000" dirty="0" err="1">
                <a:ea typeface="Verdana" panose="020B0604030504040204" pitchFamily="34" charset="0"/>
                <a:cs typeface="Verdana" panose="020B0604030504040204" pitchFamily="34" charset="0"/>
              </a:rPr>
              <a:t>české</a:t>
            </a:r>
            <a:r>
              <a:rPr lang="pl-PL" sz="2000" dirty="0">
                <a:ea typeface="Verdana" panose="020B0604030504040204" pitchFamily="34" charset="0"/>
                <a:cs typeface="Verdana" panose="020B0604030504040204" pitchFamily="34" charset="0"/>
              </a:rPr>
              <a:t> a </a:t>
            </a:r>
            <a:r>
              <a:rPr lang="pl-PL" sz="2000" dirty="0" err="1">
                <a:ea typeface="Verdana" panose="020B0604030504040204" pitchFamily="34" charset="0"/>
                <a:cs typeface="Verdana" panose="020B0604030504040204" pitchFamily="34" charset="0"/>
              </a:rPr>
              <a:t>polské</a:t>
            </a:r>
            <a:r>
              <a:rPr lang="pl-PL" sz="2000" dirty="0">
                <a:ea typeface="Verdana" panose="020B0604030504040204" pitchFamily="34" charset="0"/>
                <a:cs typeface="Verdana" panose="020B0604030504040204" pitchFamily="34" charset="0"/>
              </a:rPr>
              <a:t> </a:t>
            </a:r>
            <a:r>
              <a:rPr lang="pl-PL" sz="2000" dirty="0" err="1">
                <a:ea typeface="Verdana" panose="020B0604030504040204" pitchFamily="34" charset="0"/>
                <a:cs typeface="Verdana" panose="020B0604030504040204" pitchFamily="34" charset="0"/>
              </a:rPr>
              <a:t>subjekty</a:t>
            </a:r>
            <a:r>
              <a:rPr lang="pl-PL" sz="2000" dirty="0">
                <a:ea typeface="Verdana" panose="020B0604030504040204" pitchFamily="34" charset="0"/>
                <a:cs typeface="Verdana" panose="020B0604030504040204" pitchFamily="34" charset="0"/>
              </a:rPr>
              <a:t> do </a:t>
            </a:r>
            <a:r>
              <a:rPr lang="pl-PL" sz="2000" dirty="0" err="1">
                <a:ea typeface="Verdana" panose="020B0604030504040204" pitchFamily="34" charset="0"/>
                <a:cs typeface="Verdana" panose="020B0604030504040204" pitchFamily="34" charset="0"/>
              </a:rPr>
              <a:t>tvorby</a:t>
            </a:r>
            <a:r>
              <a:rPr lang="pl-PL" sz="2000" dirty="0">
                <a:ea typeface="Verdana" panose="020B0604030504040204" pitchFamily="34" charset="0"/>
                <a:cs typeface="Verdana" panose="020B0604030504040204" pitchFamily="34" charset="0"/>
              </a:rPr>
              <a:t> a </a:t>
            </a:r>
            <a:r>
              <a:rPr lang="pl-PL" sz="2000" dirty="0" err="1">
                <a:ea typeface="Verdana" panose="020B0604030504040204" pitchFamily="34" charset="0"/>
                <a:cs typeface="Verdana" panose="020B0604030504040204" pitchFamily="34" charset="0"/>
              </a:rPr>
              <a:t>rozvoje</a:t>
            </a:r>
            <a:r>
              <a:rPr lang="pl-PL" sz="2000" dirty="0">
                <a:ea typeface="Verdana" panose="020B0604030504040204" pitchFamily="34" charset="0"/>
                <a:cs typeface="Verdana" panose="020B0604030504040204" pitchFamily="34" charset="0"/>
              </a:rPr>
              <a:t> </a:t>
            </a:r>
            <a:r>
              <a:rPr lang="pl-PL" sz="2000" dirty="0" err="1">
                <a:ea typeface="Verdana" panose="020B0604030504040204" pitchFamily="34" charset="0"/>
                <a:cs typeface="Verdana" panose="020B0604030504040204" pitchFamily="34" charset="0"/>
              </a:rPr>
              <a:t>přeshraniční</a:t>
            </a:r>
            <a:r>
              <a:rPr lang="pl-PL" sz="2000" dirty="0">
                <a:ea typeface="Verdana" panose="020B0604030504040204" pitchFamily="34" charset="0"/>
                <a:cs typeface="Verdana" panose="020B0604030504040204" pitchFamily="34" charset="0"/>
              </a:rPr>
              <a:t> </a:t>
            </a:r>
            <a:r>
              <a:rPr lang="pl-PL" sz="2000" dirty="0" err="1">
                <a:ea typeface="Verdana" panose="020B0604030504040204" pitchFamily="34" charset="0"/>
                <a:cs typeface="Verdana" panose="020B0604030504040204" pitchFamily="34" charset="0"/>
              </a:rPr>
              <a:t>turistické</a:t>
            </a:r>
            <a:r>
              <a:rPr lang="pl-PL" sz="2000" dirty="0">
                <a:ea typeface="Verdana" panose="020B0604030504040204" pitchFamily="34" charset="0"/>
                <a:cs typeface="Verdana" panose="020B0604030504040204" pitchFamily="34" charset="0"/>
              </a:rPr>
              <a:t> </a:t>
            </a:r>
            <a:r>
              <a:rPr lang="pl-PL" sz="2000" dirty="0" err="1">
                <a:ea typeface="Verdana" panose="020B0604030504040204" pitchFamily="34" charset="0"/>
                <a:cs typeface="Verdana" panose="020B0604030504040204" pitchFamily="34" charset="0"/>
              </a:rPr>
              <a:t>nabídky</a:t>
            </a:r>
            <a:r>
              <a:rPr lang="pl-PL" sz="2000" dirty="0">
                <a:ea typeface="Verdana" panose="020B0604030504040204" pitchFamily="34" charset="0"/>
                <a:cs typeface="Verdana" panose="020B0604030504040204" pitchFamily="34" charset="0"/>
              </a:rPr>
              <a:t> </a:t>
            </a:r>
            <a:r>
              <a:rPr lang="pl-PL" sz="2000" dirty="0" err="1">
                <a:ea typeface="Verdana" panose="020B0604030504040204" pitchFamily="34" charset="0"/>
                <a:cs typeface="Verdana" panose="020B0604030504040204" pitchFamily="34" charset="0"/>
              </a:rPr>
              <a:t>obcí</a:t>
            </a:r>
            <a:r>
              <a:rPr lang="pl-PL" sz="2000" dirty="0">
                <a:ea typeface="Verdana" panose="020B0604030504040204" pitchFamily="34" charset="0"/>
                <a:cs typeface="Verdana" panose="020B0604030504040204" pitchFamily="34" charset="0"/>
              </a:rPr>
              <a:t> </a:t>
            </a:r>
            <a:r>
              <a:rPr lang="pl-PL" sz="2000" dirty="0" err="1">
                <a:ea typeface="Verdana" panose="020B0604030504040204" pitchFamily="34" charset="0"/>
                <a:cs typeface="Verdana" panose="020B0604030504040204" pitchFamily="34" charset="0"/>
              </a:rPr>
              <a:t>Vendryně</a:t>
            </a:r>
            <a:r>
              <a:rPr lang="pl-PL" sz="2000" dirty="0">
                <a:ea typeface="Verdana" panose="020B0604030504040204" pitchFamily="34" charset="0"/>
                <a:cs typeface="Verdana" panose="020B0604030504040204" pitchFamily="34" charset="0"/>
              </a:rPr>
              <a:t> a Brenna „</a:t>
            </a:r>
            <a:r>
              <a:rPr lang="pl-PL" sz="2000" dirty="0" err="1">
                <a:ea typeface="Verdana" panose="020B0604030504040204" pitchFamily="34" charset="0"/>
                <a:cs typeface="Verdana" panose="020B0604030504040204" pitchFamily="34" charset="0"/>
              </a:rPr>
              <a:t>Vandrovník</a:t>
            </a:r>
            <a:r>
              <a:rPr lang="pl-PL" sz="2000" dirty="0">
                <a:ea typeface="Verdana" panose="020B0604030504040204" pitchFamily="34" charset="0"/>
                <a:cs typeface="Verdana" panose="020B0604030504040204" pitchFamily="34" charset="0"/>
              </a:rPr>
              <a:t>”, </a:t>
            </a:r>
            <a:r>
              <a:rPr lang="pl-PL" sz="2000" dirty="0" err="1">
                <a:ea typeface="Verdana" panose="020B0604030504040204" pitchFamily="34" charset="0"/>
                <a:cs typeface="Verdana" panose="020B0604030504040204" pitchFamily="34" charset="0"/>
              </a:rPr>
              <a:t>vyjadřujeme</a:t>
            </a:r>
            <a:r>
              <a:rPr lang="pl-PL" sz="2000" dirty="0">
                <a:ea typeface="Verdana" panose="020B0604030504040204" pitchFamily="34" charset="0"/>
                <a:cs typeface="Verdana" panose="020B0604030504040204" pitchFamily="34" charset="0"/>
              </a:rPr>
              <a:t> </a:t>
            </a:r>
            <a:r>
              <a:rPr lang="pl-PL" sz="2000" dirty="0" err="1">
                <a:ea typeface="Verdana" panose="020B0604030504040204" pitchFamily="34" charset="0"/>
                <a:cs typeface="Verdana" panose="020B0604030504040204" pitchFamily="34" charset="0"/>
              </a:rPr>
              <a:t>záměr</a:t>
            </a:r>
            <a:r>
              <a:rPr lang="pl-PL" sz="2000" dirty="0">
                <a:ea typeface="Verdana" panose="020B0604030504040204" pitchFamily="34" charset="0"/>
                <a:cs typeface="Verdana" panose="020B0604030504040204" pitchFamily="34" charset="0"/>
              </a:rPr>
              <a:t> </a:t>
            </a:r>
            <a:r>
              <a:rPr lang="pl-PL" sz="2000" dirty="0" err="1">
                <a:ea typeface="Verdana" panose="020B0604030504040204" pitchFamily="34" charset="0"/>
                <a:cs typeface="Verdana" panose="020B0604030504040204" pitchFamily="34" charset="0"/>
              </a:rPr>
              <a:t>navázat</a:t>
            </a:r>
            <a:r>
              <a:rPr lang="pl-PL" sz="2000" dirty="0">
                <a:ea typeface="Verdana" panose="020B0604030504040204" pitchFamily="34" charset="0"/>
                <a:cs typeface="Verdana" panose="020B0604030504040204" pitchFamily="34" charset="0"/>
              </a:rPr>
              <a:t> </a:t>
            </a:r>
            <a:r>
              <a:rPr lang="pl-PL" sz="2000" dirty="0" smtClean="0">
                <a:ea typeface="Verdana" panose="020B0604030504040204" pitchFamily="34" charset="0"/>
                <a:cs typeface="Verdana" panose="020B0604030504040204" pitchFamily="34" charset="0"/>
              </a:rPr>
              <a:t/>
            </a:r>
            <a:br>
              <a:rPr lang="pl-PL" sz="2000" dirty="0" smtClean="0">
                <a:ea typeface="Verdana" panose="020B0604030504040204" pitchFamily="34" charset="0"/>
                <a:cs typeface="Verdana" panose="020B0604030504040204" pitchFamily="34" charset="0"/>
              </a:rPr>
            </a:br>
            <a:r>
              <a:rPr lang="pl-PL" sz="2000" dirty="0" smtClean="0">
                <a:ea typeface="Verdana" panose="020B0604030504040204" pitchFamily="34" charset="0"/>
                <a:cs typeface="Verdana" panose="020B0604030504040204" pitchFamily="34" charset="0"/>
              </a:rPr>
              <a:t>a </a:t>
            </a:r>
            <a:r>
              <a:rPr lang="pl-PL" sz="2000" dirty="0" err="1">
                <a:ea typeface="Verdana" panose="020B0604030504040204" pitchFamily="34" charset="0"/>
                <a:cs typeface="Verdana" panose="020B0604030504040204" pitchFamily="34" charset="0"/>
              </a:rPr>
              <a:t>rozvíjet</a:t>
            </a:r>
            <a:r>
              <a:rPr lang="pl-PL" sz="2000" dirty="0">
                <a:ea typeface="Verdana" panose="020B0604030504040204" pitchFamily="34" charset="0"/>
                <a:cs typeface="Verdana" panose="020B0604030504040204" pitchFamily="34" charset="0"/>
              </a:rPr>
              <a:t> </a:t>
            </a:r>
            <a:r>
              <a:rPr lang="pl-PL" sz="2000" dirty="0" err="1">
                <a:ea typeface="Verdana" panose="020B0604030504040204" pitchFamily="34" charset="0"/>
                <a:cs typeface="Verdana" panose="020B0604030504040204" pitchFamily="34" charset="0"/>
              </a:rPr>
              <a:t>spolupráci</a:t>
            </a:r>
            <a:r>
              <a:rPr lang="pl-PL" sz="2000" dirty="0">
                <a:ea typeface="Verdana" panose="020B0604030504040204" pitchFamily="34" charset="0"/>
                <a:cs typeface="Verdana" panose="020B0604030504040204" pitchFamily="34" charset="0"/>
              </a:rPr>
              <a:t> v </a:t>
            </a:r>
            <a:r>
              <a:rPr lang="pl-PL" sz="2000" dirty="0" err="1">
                <a:ea typeface="Verdana" panose="020B0604030504040204" pitchFamily="34" charset="0"/>
                <a:cs typeface="Verdana" panose="020B0604030504040204" pitchFamily="34" charset="0"/>
              </a:rPr>
              <a:t>oblasti</a:t>
            </a:r>
            <a:r>
              <a:rPr lang="pl-PL" sz="2000" dirty="0">
                <a:ea typeface="Verdana" panose="020B0604030504040204" pitchFamily="34" charset="0"/>
                <a:cs typeface="Verdana" panose="020B0604030504040204" pitchFamily="34" charset="0"/>
              </a:rPr>
              <a:t> </a:t>
            </a:r>
            <a:r>
              <a:rPr lang="pl-PL" sz="2000" dirty="0" err="1">
                <a:ea typeface="Verdana" panose="020B0604030504040204" pitchFamily="34" charset="0"/>
                <a:cs typeface="Verdana" panose="020B0604030504040204" pitchFamily="34" charset="0"/>
              </a:rPr>
              <a:t>posílení</a:t>
            </a:r>
            <a:r>
              <a:rPr lang="pl-PL" sz="2000" dirty="0">
                <a:ea typeface="Verdana" panose="020B0604030504040204" pitchFamily="34" charset="0"/>
                <a:cs typeface="Verdana" panose="020B0604030504040204" pitchFamily="34" charset="0"/>
              </a:rPr>
              <a:t> </a:t>
            </a:r>
            <a:r>
              <a:rPr lang="pl-PL" sz="2000" dirty="0" err="1">
                <a:ea typeface="Verdana" panose="020B0604030504040204" pitchFamily="34" charset="0"/>
                <a:cs typeface="Verdana" panose="020B0604030504040204" pitchFamily="34" charset="0"/>
              </a:rPr>
              <a:t>přírodního</a:t>
            </a:r>
            <a:r>
              <a:rPr lang="pl-PL" sz="2000" dirty="0">
                <a:ea typeface="Verdana" panose="020B0604030504040204" pitchFamily="34" charset="0"/>
                <a:cs typeface="Verdana" panose="020B0604030504040204" pitchFamily="34" charset="0"/>
              </a:rPr>
              <a:t> </a:t>
            </a:r>
            <a:r>
              <a:rPr lang="pl-PL" sz="2000" dirty="0" smtClean="0">
                <a:ea typeface="Verdana" panose="020B0604030504040204" pitchFamily="34" charset="0"/>
                <a:cs typeface="Verdana" panose="020B0604030504040204" pitchFamily="34" charset="0"/>
              </a:rPr>
              <a:t/>
            </a:r>
            <a:br>
              <a:rPr lang="pl-PL" sz="2000" dirty="0" smtClean="0">
                <a:ea typeface="Verdana" panose="020B0604030504040204" pitchFamily="34" charset="0"/>
                <a:cs typeface="Verdana" panose="020B0604030504040204" pitchFamily="34" charset="0"/>
              </a:rPr>
            </a:br>
            <a:r>
              <a:rPr lang="pl-PL" sz="2000" dirty="0" smtClean="0">
                <a:ea typeface="Verdana" panose="020B0604030504040204" pitchFamily="34" charset="0"/>
                <a:cs typeface="Verdana" panose="020B0604030504040204" pitchFamily="34" charset="0"/>
              </a:rPr>
              <a:t>a </a:t>
            </a:r>
            <a:r>
              <a:rPr lang="pl-PL" sz="2000" dirty="0" err="1">
                <a:ea typeface="Verdana" panose="020B0604030504040204" pitchFamily="34" charset="0"/>
                <a:cs typeface="Verdana" panose="020B0604030504040204" pitchFamily="34" charset="0"/>
              </a:rPr>
              <a:t>kulturního</a:t>
            </a:r>
            <a:r>
              <a:rPr lang="pl-PL" sz="2000" dirty="0">
                <a:ea typeface="Verdana" panose="020B0604030504040204" pitchFamily="34" charset="0"/>
                <a:cs typeface="Verdana" panose="020B0604030504040204" pitchFamily="34" charset="0"/>
              </a:rPr>
              <a:t> </a:t>
            </a:r>
            <a:r>
              <a:rPr lang="pl-PL" sz="2000" dirty="0" err="1">
                <a:ea typeface="Verdana" panose="020B0604030504040204" pitchFamily="34" charset="0"/>
                <a:cs typeface="Verdana" panose="020B0604030504040204" pitchFamily="34" charset="0"/>
              </a:rPr>
              <a:t>potenciálu</a:t>
            </a:r>
            <a:r>
              <a:rPr lang="pl-PL" sz="2000" dirty="0">
                <a:ea typeface="Verdana" panose="020B0604030504040204" pitchFamily="34" charset="0"/>
                <a:cs typeface="Verdana" panose="020B0604030504040204" pitchFamily="34" charset="0"/>
              </a:rPr>
              <a:t> na </a:t>
            </a:r>
            <a:r>
              <a:rPr lang="pl-PL" sz="2000" dirty="0" err="1">
                <a:ea typeface="Verdana" panose="020B0604030504040204" pitchFamily="34" charset="0"/>
                <a:cs typeface="Verdana" panose="020B0604030504040204" pitchFamily="34" charset="0"/>
              </a:rPr>
              <a:t>česko-polském</a:t>
            </a:r>
            <a:r>
              <a:rPr lang="pl-PL" sz="2000" dirty="0">
                <a:ea typeface="Verdana" panose="020B0604030504040204" pitchFamily="34" charset="0"/>
                <a:cs typeface="Verdana" panose="020B0604030504040204" pitchFamily="34" charset="0"/>
              </a:rPr>
              <a:t> </a:t>
            </a:r>
            <a:r>
              <a:rPr lang="pl-PL" sz="2000" dirty="0" err="1">
                <a:ea typeface="Verdana" panose="020B0604030504040204" pitchFamily="34" charset="0"/>
                <a:cs typeface="Verdana" panose="020B0604030504040204" pitchFamily="34" charset="0"/>
              </a:rPr>
              <a:t>pohraničí</a:t>
            </a:r>
            <a:r>
              <a:rPr lang="pl-PL" sz="2000" dirty="0">
                <a:ea typeface="Verdana" panose="020B0604030504040204" pitchFamily="34" charset="0"/>
                <a:cs typeface="Verdana" panose="020B0604030504040204" pitchFamily="34" charset="0"/>
              </a:rPr>
              <a:t> v </a:t>
            </a:r>
            <a:r>
              <a:rPr lang="pl-PL" sz="2000" dirty="0" err="1">
                <a:ea typeface="Verdana" panose="020B0604030504040204" pitchFamily="34" charset="0"/>
                <a:cs typeface="Verdana" panose="020B0604030504040204" pitchFamily="34" charset="0"/>
              </a:rPr>
              <a:t>oblasti</a:t>
            </a:r>
            <a:r>
              <a:rPr lang="pl-PL" sz="2000" dirty="0">
                <a:ea typeface="Verdana" panose="020B0604030504040204" pitchFamily="34" charset="0"/>
                <a:cs typeface="Verdana" panose="020B0604030504040204" pitchFamily="34" charset="0"/>
              </a:rPr>
              <a:t> Euroregionu </a:t>
            </a:r>
            <a:r>
              <a:rPr lang="pl-PL" sz="2000" dirty="0" err="1">
                <a:ea typeface="Verdana" panose="020B0604030504040204" pitchFamily="34" charset="0"/>
                <a:cs typeface="Verdana" panose="020B0604030504040204" pitchFamily="34" charset="0"/>
              </a:rPr>
              <a:t>Těšínské</a:t>
            </a:r>
            <a:r>
              <a:rPr lang="pl-PL" sz="2000" dirty="0">
                <a:ea typeface="Verdana" panose="020B0604030504040204" pitchFamily="34" charset="0"/>
                <a:cs typeface="Verdana" panose="020B0604030504040204" pitchFamily="34" charset="0"/>
              </a:rPr>
              <a:t> </a:t>
            </a:r>
            <a:r>
              <a:rPr lang="pl-PL" sz="2000" dirty="0" err="1">
                <a:ea typeface="Verdana" panose="020B0604030504040204" pitchFamily="34" charset="0"/>
                <a:cs typeface="Verdana" panose="020B0604030504040204" pitchFamily="34" charset="0"/>
              </a:rPr>
              <a:t>Slezsko</a:t>
            </a:r>
            <a:r>
              <a:rPr lang="pl-PL" sz="2000" dirty="0">
                <a:ea typeface="Verdana" panose="020B0604030504040204" pitchFamily="34" charset="0"/>
                <a:cs typeface="Verdana" panose="020B0604030504040204" pitchFamily="34" charset="0"/>
              </a:rPr>
              <a:t>.</a:t>
            </a:r>
          </a:p>
        </p:txBody>
      </p:sp>
      <p:sp>
        <p:nvSpPr>
          <p:cNvPr id="4" name="Prostokąt 3"/>
          <p:cNvSpPr/>
          <p:nvPr/>
        </p:nvSpPr>
        <p:spPr>
          <a:xfrm>
            <a:off x="6096000" y="1958493"/>
            <a:ext cx="5890054" cy="2554545"/>
          </a:xfrm>
          <a:prstGeom prst="rect">
            <a:avLst/>
          </a:prstGeom>
        </p:spPr>
        <p:txBody>
          <a:bodyPr wrap="square">
            <a:spAutoFit/>
          </a:bodyPr>
          <a:lstStyle/>
          <a:p>
            <a:r>
              <a:rPr lang="pl-PL" sz="2000" dirty="0"/>
              <a:t>Mając na uwadze potrzebę zaangażowania polskich </a:t>
            </a:r>
            <a:r>
              <a:rPr lang="pl-PL" sz="2000" dirty="0" smtClean="0"/>
              <a:t/>
            </a:r>
            <a:br>
              <a:rPr lang="pl-PL" sz="2000" dirty="0" smtClean="0"/>
            </a:br>
            <a:r>
              <a:rPr lang="pl-PL" sz="2000" dirty="0" smtClean="0"/>
              <a:t>i </a:t>
            </a:r>
            <a:r>
              <a:rPr lang="pl-PL" sz="2000" dirty="0"/>
              <a:t>czeskich podmiotów działających na rzecz utworzenia i rozwoju transgranicznej oferty turystycznej gmin Brenna i </a:t>
            </a:r>
            <a:r>
              <a:rPr lang="pl-PL" sz="2000" dirty="0" err="1"/>
              <a:t>Vendryně</a:t>
            </a:r>
            <a:r>
              <a:rPr lang="pl-PL" sz="2000" dirty="0"/>
              <a:t> „Wędrownik”, wyrażamy chęć nawiązania i rozwijania współpracy służącej wzmacnianiu potencjału przyrodniczego oraz kulturowego polsko-czeskiego pogranicza w obszarze Euroregionu Śląsk Cieszyński.</a:t>
            </a:r>
          </a:p>
        </p:txBody>
      </p:sp>
    </p:spTree>
    <p:extLst>
      <p:ext uri="{BB962C8B-B14F-4D97-AF65-F5344CB8AC3E}">
        <p14:creationId xmlns:p14="http://schemas.microsoft.com/office/powerpoint/2010/main" val="4689748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480883" y="1128296"/>
            <a:ext cx="5535827" cy="518154"/>
          </a:xfrm>
        </p:spPr>
        <p:txBody>
          <a:bodyPr>
            <a:noAutofit/>
          </a:bodyPr>
          <a:lstStyle/>
          <a:p>
            <a:pPr algn="ctr">
              <a:lnSpc>
                <a:spcPct val="100000"/>
              </a:lnSpc>
            </a:pPr>
            <a:r>
              <a:rPr lang="pl-PL" sz="2400" b="1" dirty="0">
                <a:latin typeface="+mn-lt"/>
                <a:ea typeface="Verdana" panose="020B0604030504040204" pitchFamily="34" charset="0"/>
                <a:cs typeface="Verdana" panose="020B0604030504040204" pitchFamily="34" charset="0"/>
              </a:rPr>
              <a:t>§ </a:t>
            </a:r>
            <a:r>
              <a:rPr lang="pl-PL" sz="2400" b="1" dirty="0" smtClean="0">
                <a:latin typeface="+mn-lt"/>
                <a:ea typeface="Verdana" panose="020B0604030504040204" pitchFamily="34" charset="0"/>
                <a:cs typeface="Verdana" panose="020B0604030504040204" pitchFamily="34" charset="0"/>
              </a:rPr>
              <a:t>1 </a:t>
            </a:r>
            <a:br>
              <a:rPr lang="pl-PL" sz="2400" b="1" dirty="0" smtClean="0">
                <a:latin typeface="+mn-lt"/>
                <a:ea typeface="Verdana" panose="020B0604030504040204" pitchFamily="34" charset="0"/>
                <a:cs typeface="Verdana" panose="020B0604030504040204" pitchFamily="34" charset="0"/>
              </a:rPr>
            </a:br>
            <a:r>
              <a:rPr lang="pl-PL" sz="2400" b="1" dirty="0" err="1" smtClean="0">
                <a:latin typeface="+mn-lt"/>
                <a:ea typeface="Verdana" panose="020B0604030504040204" pitchFamily="34" charset="0"/>
                <a:cs typeface="Verdana" panose="020B0604030504040204" pitchFamily="34" charset="0"/>
              </a:rPr>
              <a:t>Cíle</a:t>
            </a:r>
            <a:r>
              <a:rPr lang="pl-PL" sz="2400" b="1" dirty="0" smtClean="0">
                <a:latin typeface="+mn-lt"/>
                <a:ea typeface="Verdana" panose="020B0604030504040204" pitchFamily="34" charset="0"/>
                <a:cs typeface="Verdana" panose="020B0604030504040204" pitchFamily="34" charset="0"/>
              </a:rPr>
              <a:t> </a:t>
            </a:r>
            <a:r>
              <a:rPr lang="pl-PL" sz="2400" b="1" dirty="0" err="1">
                <a:latin typeface="+mn-lt"/>
                <a:ea typeface="Verdana" panose="020B0604030504040204" pitchFamily="34" charset="0"/>
                <a:cs typeface="Verdana" panose="020B0604030504040204" pitchFamily="34" charset="0"/>
              </a:rPr>
              <a:t>spolupráce</a:t>
            </a:r>
            <a:r>
              <a:rPr lang="pl-PL" sz="2800" b="1" dirty="0">
                <a:latin typeface="+mn-lt"/>
                <a:ea typeface="Verdana" panose="020B0604030504040204" pitchFamily="34" charset="0"/>
                <a:cs typeface="Verdana" panose="020B0604030504040204" pitchFamily="34" charset="0"/>
              </a:rPr>
              <a:t/>
            </a:r>
            <a:br>
              <a:rPr lang="pl-PL" sz="2800" b="1" dirty="0">
                <a:latin typeface="+mn-lt"/>
                <a:ea typeface="Verdana" panose="020B0604030504040204" pitchFamily="34" charset="0"/>
                <a:cs typeface="Verdana" panose="020B0604030504040204" pitchFamily="34" charset="0"/>
              </a:rPr>
            </a:br>
            <a:endParaRPr lang="pl-PL" sz="2800" b="1" dirty="0">
              <a:latin typeface="+mn-lt"/>
              <a:ea typeface="Verdana" panose="020B0604030504040204" pitchFamily="34" charset="0"/>
              <a:cs typeface="Verdana" panose="020B0604030504040204" pitchFamily="34" charset="0"/>
            </a:endParaRPr>
          </a:p>
        </p:txBody>
      </p:sp>
      <p:sp>
        <p:nvSpPr>
          <p:cNvPr id="3" name="Prostokąt 2"/>
          <p:cNvSpPr/>
          <p:nvPr/>
        </p:nvSpPr>
        <p:spPr>
          <a:xfrm>
            <a:off x="5976551" y="866686"/>
            <a:ext cx="6096000" cy="830997"/>
          </a:xfrm>
          <a:prstGeom prst="rect">
            <a:avLst/>
          </a:prstGeom>
        </p:spPr>
        <p:txBody>
          <a:bodyPr>
            <a:spAutoFit/>
          </a:bodyPr>
          <a:lstStyle/>
          <a:p>
            <a:pPr algn="ctr"/>
            <a:r>
              <a:rPr lang="pl-PL" sz="2400" b="1" dirty="0">
                <a:ea typeface="Verdana" panose="020B0604030504040204" pitchFamily="34" charset="0"/>
                <a:cs typeface="Verdana" panose="020B0604030504040204" pitchFamily="34" charset="0"/>
              </a:rPr>
              <a:t>§ 1</a:t>
            </a:r>
          </a:p>
          <a:p>
            <a:pPr algn="ctr"/>
            <a:r>
              <a:rPr lang="pl-PL" sz="2400" b="1" dirty="0">
                <a:ea typeface="Verdana" panose="020B0604030504040204" pitchFamily="34" charset="0"/>
                <a:cs typeface="Verdana" panose="020B0604030504040204" pitchFamily="34" charset="0"/>
              </a:rPr>
              <a:t>Cele współpracy</a:t>
            </a:r>
          </a:p>
        </p:txBody>
      </p:sp>
      <p:sp>
        <p:nvSpPr>
          <p:cNvPr id="5" name="Prostokąt 4"/>
          <p:cNvSpPr/>
          <p:nvPr/>
        </p:nvSpPr>
        <p:spPr>
          <a:xfrm>
            <a:off x="494270" y="1859013"/>
            <a:ext cx="5344297" cy="4524315"/>
          </a:xfrm>
          <a:prstGeom prst="rect">
            <a:avLst/>
          </a:prstGeom>
        </p:spPr>
        <p:txBody>
          <a:bodyPr wrap="square">
            <a:spAutoFit/>
          </a:bodyPr>
          <a:lstStyle/>
          <a:p>
            <a:r>
              <a:rPr lang="pl-PL" dirty="0" err="1"/>
              <a:t>Cíle</a:t>
            </a:r>
            <a:r>
              <a:rPr lang="pl-PL" dirty="0"/>
              <a:t> </a:t>
            </a:r>
            <a:r>
              <a:rPr lang="pl-PL" dirty="0" err="1"/>
              <a:t>spolupráce</a:t>
            </a:r>
            <a:r>
              <a:rPr lang="pl-PL" dirty="0"/>
              <a:t>:</a:t>
            </a:r>
          </a:p>
          <a:p>
            <a:pPr marL="342900" lvl="0" indent="-342900">
              <a:buFont typeface="+mj-lt"/>
              <a:buAutoNum type="arabicPeriod"/>
            </a:pPr>
            <a:r>
              <a:rPr lang="pl-PL" dirty="0"/>
              <a:t>Podpora </a:t>
            </a:r>
            <a:r>
              <a:rPr lang="pl-PL" dirty="0" err="1"/>
              <a:t>vytváření</a:t>
            </a:r>
            <a:r>
              <a:rPr lang="pl-PL" dirty="0"/>
              <a:t> a </a:t>
            </a:r>
            <a:r>
              <a:rPr lang="pl-PL" dirty="0" err="1"/>
              <a:t>rozvoje</a:t>
            </a:r>
            <a:r>
              <a:rPr lang="pl-PL" dirty="0"/>
              <a:t> </a:t>
            </a:r>
            <a:r>
              <a:rPr lang="pl-PL" dirty="0" err="1"/>
              <a:t>přeshraniční</a:t>
            </a:r>
            <a:r>
              <a:rPr lang="pl-PL" dirty="0"/>
              <a:t> </a:t>
            </a:r>
            <a:r>
              <a:rPr lang="pl-PL" dirty="0" err="1"/>
              <a:t>turistické</a:t>
            </a:r>
            <a:r>
              <a:rPr lang="pl-PL" dirty="0"/>
              <a:t> </a:t>
            </a:r>
            <a:r>
              <a:rPr lang="pl-PL" dirty="0" err="1"/>
              <a:t>nabídky</a:t>
            </a:r>
            <a:r>
              <a:rPr lang="pl-PL" dirty="0"/>
              <a:t> </a:t>
            </a:r>
            <a:r>
              <a:rPr lang="pl-PL" dirty="0" err="1"/>
              <a:t>obcí</a:t>
            </a:r>
            <a:r>
              <a:rPr lang="pl-PL" dirty="0"/>
              <a:t> </a:t>
            </a:r>
            <a:r>
              <a:rPr lang="pl-PL" dirty="0" err="1"/>
              <a:t>Vendryně</a:t>
            </a:r>
            <a:r>
              <a:rPr lang="pl-PL" dirty="0"/>
              <a:t> a Brenna „</a:t>
            </a:r>
            <a:r>
              <a:rPr lang="pl-PL" dirty="0" err="1"/>
              <a:t>Vandrovník</a:t>
            </a:r>
            <a:r>
              <a:rPr lang="pl-PL" dirty="0"/>
              <a:t>”. </a:t>
            </a:r>
          </a:p>
          <a:p>
            <a:pPr marL="342900" lvl="0" indent="-342900">
              <a:buFont typeface="+mj-lt"/>
              <a:buAutoNum type="arabicPeriod"/>
            </a:pPr>
            <a:r>
              <a:rPr lang="pl-PL" dirty="0" err="1"/>
              <a:t>Budování</a:t>
            </a:r>
            <a:r>
              <a:rPr lang="pl-PL" dirty="0"/>
              <a:t> </a:t>
            </a:r>
            <a:r>
              <a:rPr lang="pl-PL" dirty="0" err="1"/>
              <a:t>přeshraničního</a:t>
            </a:r>
            <a:r>
              <a:rPr lang="pl-PL" dirty="0"/>
              <a:t> </a:t>
            </a:r>
            <a:r>
              <a:rPr lang="pl-PL" dirty="0" err="1"/>
              <a:t>síťového</a:t>
            </a:r>
            <a:r>
              <a:rPr lang="pl-PL" dirty="0"/>
              <a:t> </a:t>
            </a:r>
            <a:r>
              <a:rPr lang="pl-PL" dirty="0" err="1"/>
              <a:t>partnerství</a:t>
            </a:r>
            <a:r>
              <a:rPr lang="pl-PL" dirty="0"/>
              <a:t> </a:t>
            </a:r>
            <a:r>
              <a:rPr lang="pl-PL" dirty="0" err="1"/>
              <a:t>mezi</a:t>
            </a:r>
            <a:r>
              <a:rPr lang="pl-PL" dirty="0"/>
              <a:t> </a:t>
            </a:r>
            <a:r>
              <a:rPr lang="pl-PL" dirty="0" err="1"/>
              <a:t>signatáři</a:t>
            </a:r>
            <a:r>
              <a:rPr lang="pl-PL" dirty="0"/>
              <a:t> </a:t>
            </a:r>
            <a:r>
              <a:rPr lang="pl-PL" dirty="0" err="1"/>
              <a:t>deklarace</a:t>
            </a:r>
            <a:r>
              <a:rPr lang="pl-PL" dirty="0"/>
              <a:t>, </a:t>
            </a:r>
            <a:r>
              <a:rPr lang="pl-PL" dirty="0" err="1"/>
              <a:t>která</a:t>
            </a:r>
            <a:r>
              <a:rPr lang="pl-PL" dirty="0"/>
              <a:t> je </a:t>
            </a:r>
            <a:r>
              <a:rPr lang="pl-PL" dirty="0" err="1"/>
              <a:t>zaměřena</a:t>
            </a:r>
            <a:r>
              <a:rPr lang="pl-PL" dirty="0"/>
              <a:t> na </a:t>
            </a:r>
            <a:r>
              <a:rPr lang="pl-PL" dirty="0" err="1"/>
              <a:t>tvorbu</a:t>
            </a:r>
            <a:r>
              <a:rPr lang="pl-PL" dirty="0"/>
              <a:t> </a:t>
            </a:r>
            <a:r>
              <a:rPr lang="pl-PL" dirty="0" err="1"/>
              <a:t>přeshraničních</a:t>
            </a:r>
            <a:r>
              <a:rPr lang="pl-PL" dirty="0"/>
              <a:t> </a:t>
            </a:r>
            <a:r>
              <a:rPr lang="pl-PL" dirty="0" err="1"/>
              <a:t>turistických</a:t>
            </a:r>
            <a:r>
              <a:rPr lang="pl-PL" dirty="0"/>
              <a:t> </a:t>
            </a:r>
            <a:r>
              <a:rPr lang="pl-PL" dirty="0" err="1"/>
              <a:t>produktů</a:t>
            </a:r>
            <a:r>
              <a:rPr lang="pl-PL" dirty="0"/>
              <a:t>. </a:t>
            </a:r>
          </a:p>
          <a:p>
            <a:pPr marL="342900" lvl="0" indent="-342900">
              <a:buFont typeface="+mj-lt"/>
              <a:buAutoNum type="arabicPeriod"/>
            </a:pPr>
            <a:r>
              <a:rPr lang="pl-PL" dirty="0" err="1"/>
              <a:t>Organizace</a:t>
            </a:r>
            <a:r>
              <a:rPr lang="pl-PL" dirty="0"/>
              <a:t> </a:t>
            </a:r>
            <a:r>
              <a:rPr lang="pl-PL" dirty="0" err="1"/>
              <a:t>setkání</a:t>
            </a:r>
            <a:r>
              <a:rPr lang="pl-PL" dirty="0"/>
              <a:t>, </a:t>
            </a:r>
            <a:r>
              <a:rPr lang="pl-PL" dirty="0" err="1"/>
              <a:t>seminářů</a:t>
            </a:r>
            <a:r>
              <a:rPr lang="pl-PL" dirty="0"/>
              <a:t>, </a:t>
            </a:r>
            <a:r>
              <a:rPr lang="pl-PL" dirty="0" err="1"/>
              <a:t>školení</a:t>
            </a:r>
            <a:r>
              <a:rPr lang="pl-PL" dirty="0"/>
              <a:t>, </a:t>
            </a:r>
            <a:r>
              <a:rPr lang="pl-PL" dirty="0" err="1"/>
              <a:t>workshopů</a:t>
            </a:r>
            <a:r>
              <a:rPr lang="pl-PL" dirty="0"/>
              <a:t>, </a:t>
            </a:r>
            <a:r>
              <a:rPr lang="pl-PL" dirty="0" err="1"/>
              <a:t>konferencí</a:t>
            </a:r>
            <a:r>
              <a:rPr lang="pl-PL" dirty="0"/>
              <a:t>, </a:t>
            </a:r>
            <a:r>
              <a:rPr lang="pl-PL" dirty="0" err="1"/>
              <a:t>propagačních</a:t>
            </a:r>
            <a:r>
              <a:rPr lang="pl-PL" dirty="0"/>
              <a:t> </a:t>
            </a:r>
            <a:r>
              <a:rPr lang="pl-PL" dirty="0" err="1"/>
              <a:t>akcí</a:t>
            </a:r>
            <a:r>
              <a:rPr lang="pl-PL" dirty="0"/>
              <a:t> a </a:t>
            </a:r>
            <a:r>
              <a:rPr lang="pl-PL" dirty="0" err="1"/>
              <a:t>studijních</a:t>
            </a:r>
            <a:r>
              <a:rPr lang="pl-PL" dirty="0"/>
              <a:t> </a:t>
            </a:r>
            <a:r>
              <a:rPr lang="pl-PL" dirty="0" err="1"/>
              <a:t>cest</a:t>
            </a:r>
            <a:r>
              <a:rPr lang="pl-PL" dirty="0"/>
              <a:t> </a:t>
            </a:r>
            <a:r>
              <a:rPr lang="pl-PL" dirty="0" err="1"/>
              <a:t>zaměřených</a:t>
            </a:r>
            <a:r>
              <a:rPr lang="pl-PL" dirty="0"/>
              <a:t> na </a:t>
            </a:r>
            <a:r>
              <a:rPr lang="pl-PL" dirty="0" err="1"/>
              <a:t>zvýšení</a:t>
            </a:r>
            <a:r>
              <a:rPr lang="pl-PL" dirty="0"/>
              <a:t> </a:t>
            </a:r>
            <a:r>
              <a:rPr lang="pl-PL" dirty="0" err="1"/>
              <a:t>znalostí</a:t>
            </a:r>
            <a:r>
              <a:rPr lang="pl-PL" dirty="0"/>
              <a:t> a </a:t>
            </a:r>
            <a:r>
              <a:rPr lang="pl-PL" dirty="0" err="1"/>
              <a:t>povědomí</a:t>
            </a:r>
            <a:r>
              <a:rPr lang="pl-PL" dirty="0"/>
              <a:t>, </a:t>
            </a:r>
            <a:r>
              <a:rPr lang="pl-PL" dirty="0" err="1"/>
              <a:t>týkající</a:t>
            </a:r>
            <a:r>
              <a:rPr lang="pl-PL" dirty="0"/>
              <a:t> </a:t>
            </a:r>
            <a:r>
              <a:rPr lang="pl-PL" dirty="0" err="1"/>
              <a:t>se</a:t>
            </a:r>
            <a:r>
              <a:rPr lang="pl-PL" dirty="0"/>
              <a:t> </a:t>
            </a:r>
            <a:r>
              <a:rPr lang="pl-PL" dirty="0" err="1"/>
              <a:t>přírodního</a:t>
            </a:r>
            <a:r>
              <a:rPr lang="pl-PL" dirty="0"/>
              <a:t> a </a:t>
            </a:r>
            <a:r>
              <a:rPr lang="pl-PL" dirty="0" err="1"/>
              <a:t>kulturního</a:t>
            </a:r>
            <a:r>
              <a:rPr lang="pl-PL" dirty="0"/>
              <a:t> </a:t>
            </a:r>
            <a:r>
              <a:rPr lang="pl-PL" dirty="0" err="1"/>
              <a:t>potenciálu</a:t>
            </a:r>
            <a:r>
              <a:rPr lang="pl-PL" dirty="0"/>
              <a:t> </a:t>
            </a:r>
            <a:r>
              <a:rPr lang="pl-PL" dirty="0" smtClean="0"/>
              <a:t>polsko</a:t>
            </a:r>
            <a:br>
              <a:rPr lang="pl-PL" dirty="0" smtClean="0"/>
            </a:br>
            <a:r>
              <a:rPr lang="pl-PL" dirty="0" smtClean="0"/>
              <a:t>-</a:t>
            </a:r>
            <a:r>
              <a:rPr lang="pl-PL" dirty="0" err="1"/>
              <a:t>českého</a:t>
            </a:r>
            <a:r>
              <a:rPr lang="pl-PL" dirty="0"/>
              <a:t> </a:t>
            </a:r>
            <a:r>
              <a:rPr lang="pl-PL" dirty="0" err="1"/>
              <a:t>pohraničí</a:t>
            </a:r>
            <a:r>
              <a:rPr lang="pl-PL" dirty="0"/>
              <a:t> v </a:t>
            </a:r>
            <a:r>
              <a:rPr lang="pl-PL" dirty="0" err="1"/>
              <a:t>oblasti</a:t>
            </a:r>
            <a:r>
              <a:rPr lang="pl-PL" dirty="0"/>
              <a:t> </a:t>
            </a:r>
            <a:r>
              <a:rPr lang="pl-PL" dirty="0" err="1"/>
              <a:t>Euroreegionu</a:t>
            </a:r>
            <a:r>
              <a:rPr lang="pl-PL" dirty="0"/>
              <a:t> </a:t>
            </a:r>
            <a:r>
              <a:rPr lang="pl-PL" dirty="0" err="1"/>
              <a:t>Těšínské</a:t>
            </a:r>
            <a:r>
              <a:rPr lang="pl-PL" dirty="0"/>
              <a:t> </a:t>
            </a:r>
            <a:r>
              <a:rPr lang="pl-PL" dirty="0" err="1"/>
              <a:t>Slezsko</a:t>
            </a:r>
            <a:r>
              <a:rPr lang="pl-PL" dirty="0"/>
              <a:t>, </a:t>
            </a:r>
            <a:r>
              <a:rPr lang="pl-PL" dirty="0" err="1"/>
              <a:t>především</a:t>
            </a:r>
            <a:r>
              <a:rPr lang="pl-PL" dirty="0"/>
              <a:t> </a:t>
            </a:r>
            <a:r>
              <a:rPr lang="pl-PL" dirty="0" err="1"/>
              <a:t>obcí</a:t>
            </a:r>
            <a:r>
              <a:rPr lang="pl-PL" dirty="0"/>
              <a:t> </a:t>
            </a:r>
            <a:r>
              <a:rPr lang="pl-PL" dirty="0" err="1"/>
              <a:t>Vendryně</a:t>
            </a:r>
            <a:r>
              <a:rPr lang="pl-PL" dirty="0"/>
              <a:t> a Brenna. </a:t>
            </a:r>
          </a:p>
          <a:p>
            <a:pPr marL="342900" indent="-342900">
              <a:buFont typeface="+mj-lt"/>
              <a:buAutoNum type="arabicPeriod"/>
            </a:pPr>
            <a:r>
              <a:rPr lang="pl-PL" dirty="0" err="1"/>
              <a:t>Popularizace</a:t>
            </a:r>
            <a:r>
              <a:rPr lang="pl-PL" dirty="0"/>
              <a:t> </a:t>
            </a:r>
            <a:r>
              <a:rPr lang="pl-PL" dirty="0" err="1"/>
              <a:t>dobrých</a:t>
            </a:r>
            <a:r>
              <a:rPr lang="pl-PL" dirty="0"/>
              <a:t> </a:t>
            </a:r>
            <a:r>
              <a:rPr lang="pl-PL" dirty="0" err="1"/>
              <a:t>praktik</a:t>
            </a:r>
            <a:r>
              <a:rPr lang="pl-PL" dirty="0"/>
              <a:t> a </a:t>
            </a:r>
            <a:r>
              <a:rPr lang="pl-PL" dirty="0" err="1"/>
              <a:t>výměna</a:t>
            </a:r>
            <a:r>
              <a:rPr lang="pl-PL" dirty="0"/>
              <a:t> </a:t>
            </a:r>
            <a:r>
              <a:rPr lang="pl-PL" dirty="0" err="1"/>
              <a:t>zkušeností</a:t>
            </a:r>
            <a:r>
              <a:rPr lang="pl-PL" dirty="0"/>
              <a:t> </a:t>
            </a:r>
            <a:r>
              <a:rPr lang="pl-PL" dirty="0" smtClean="0"/>
              <a:t/>
            </a:r>
            <a:br>
              <a:rPr lang="pl-PL" dirty="0" smtClean="0"/>
            </a:br>
            <a:r>
              <a:rPr lang="pl-PL" dirty="0" smtClean="0"/>
              <a:t>v </a:t>
            </a:r>
            <a:r>
              <a:rPr lang="pl-PL" dirty="0" err="1"/>
              <a:t>oblasti</a:t>
            </a:r>
            <a:r>
              <a:rPr lang="pl-PL" dirty="0"/>
              <a:t> </a:t>
            </a:r>
            <a:r>
              <a:rPr lang="pl-PL" dirty="0" err="1"/>
              <a:t>tvorby</a:t>
            </a:r>
            <a:r>
              <a:rPr lang="pl-PL" dirty="0"/>
              <a:t> a </a:t>
            </a:r>
            <a:r>
              <a:rPr lang="pl-PL" dirty="0" err="1"/>
              <a:t>rozvoje</a:t>
            </a:r>
            <a:r>
              <a:rPr lang="pl-PL" dirty="0"/>
              <a:t> </a:t>
            </a:r>
            <a:r>
              <a:rPr lang="pl-PL" dirty="0" err="1"/>
              <a:t>přeshraničních</a:t>
            </a:r>
            <a:r>
              <a:rPr lang="pl-PL" dirty="0"/>
              <a:t> </a:t>
            </a:r>
            <a:r>
              <a:rPr lang="pl-PL" dirty="0" err="1"/>
              <a:t>produktů</a:t>
            </a:r>
            <a:r>
              <a:rPr lang="pl-PL" dirty="0"/>
              <a:t> </a:t>
            </a:r>
            <a:r>
              <a:rPr lang="pl-PL" dirty="0" err="1"/>
              <a:t>mezi</a:t>
            </a:r>
            <a:r>
              <a:rPr lang="pl-PL" dirty="0"/>
              <a:t> </a:t>
            </a:r>
            <a:r>
              <a:rPr lang="pl-PL" dirty="0" err="1"/>
              <a:t>Českou</a:t>
            </a:r>
            <a:r>
              <a:rPr lang="pl-PL" dirty="0"/>
              <a:t> </a:t>
            </a:r>
            <a:r>
              <a:rPr lang="pl-PL" dirty="0" err="1"/>
              <a:t>republikou</a:t>
            </a:r>
            <a:r>
              <a:rPr lang="pl-PL" dirty="0"/>
              <a:t>, </a:t>
            </a:r>
            <a:r>
              <a:rPr lang="pl-PL" dirty="0" err="1"/>
              <a:t>Polskem</a:t>
            </a:r>
            <a:r>
              <a:rPr lang="pl-PL" dirty="0"/>
              <a:t> a </a:t>
            </a:r>
            <a:r>
              <a:rPr lang="pl-PL" dirty="0" err="1"/>
              <a:t>dalšími</a:t>
            </a:r>
            <a:r>
              <a:rPr lang="pl-PL" dirty="0"/>
              <a:t> </a:t>
            </a:r>
            <a:r>
              <a:rPr lang="pl-PL" dirty="0" err="1"/>
              <a:t>evropskými</a:t>
            </a:r>
            <a:r>
              <a:rPr lang="pl-PL" dirty="0"/>
              <a:t> </a:t>
            </a:r>
            <a:r>
              <a:rPr lang="pl-PL" dirty="0" err="1"/>
              <a:t>zeměmi</a:t>
            </a:r>
            <a:r>
              <a:rPr lang="pl-PL" dirty="0"/>
              <a:t>.</a:t>
            </a:r>
            <a:endParaRPr lang="pl-PL" dirty="0">
              <a:ea typeface="Verdana" panose="020B0604030504040204" pitchFamily="34" charset="0"/>
              <a:cs typeface="Verdana" panose="020B0604030504040204" pitchFamily="34" charset="0"/>
            </a:endParaRPr>
          </a:p>
        </p:txBody>
      </p:sp>
      <p:sp>
        <p:nvSpPr>
          <p:cNvPr id="4" name="Prostokąt 3"/>
          <p:cNvSpPr/>
          <p:nvPr/>
        </p:nvSpPr>
        <p:spPr>
          <a:xfrm>
            <a:off x="6096000" y="1859012"/>
            <a:ext cx="5890054" cy="4524315"/>
          </a:xfrm>
          <a:prstGeom prst="rect">
            <a:avLst/>
          </a:prstGeom>
        </p:spPr>
        <p:txBody>
          <a:bodyPr wrap="square">
            <a:spAutoFit/>
          </a:bodyPr>
          <a:lstStyle/>
          <a:p>
            <a:r>
              <a:rPr lang="pl-PL" dirty="0"/>
              <a:t>Celami współpracy są: </a:t>
            </a:r>
          </a:p>
          <a:p>
            <a:pPr marL="342900" lvl="0" indent="-342900">
              <a:buFont typeface="+mj-lt"/>
              <a:buAutoNum type="arabicPeriod"/>
            </a:pPr>
            <a:r>
              <a:rPr lang="pl-PL" dirty="0"/>
              <a:t>Wspieranie utworzenia i rozwoju transgranicznej oferty gmin Brenna i </a:t>
            </a:r>
            <a:r>
              <a:rPr lang="pl-PL" dirty="0" err="1"/>
              <a:t>Vendryně</a:t>
            </a:r>
            <a:r>
              <a:rPr lang="pl-PL" dirty="0"/>
              <a:t> „Wędrownik”.</a:t>
            </a:r>
          </a:p>
          <a:p>
            <a:pPr marL="342900" lvl="0" indent="-342900">
              <a:buFont typeface="+mj-lt"/>
              <a:buAutoNum type="arabicPeriod"/>
            </a:pPr>
            <a:r>
              <a:rPr lang="pl-PL" dirty="0"/>
              <a:t>Budowanie transgranicznego partnerstwa sieciowego między Sygnatariuszami Deklaracji skierowanego na kreowanie transgranicznych produktów turystycznych.</a:t>
            </a:r>
          </a:p>
          <a:p>
            <a:pPr marL="342900" lvl="0" indent="-342900">
              <a:buFont typeface="+mj-lt"/>
              <a:buAutoNum type="arabicPeriod"/>
            </a:pPr>
            <a:r>
              <a:rPr lang="pl-PL" dirty="0"/>
              <a:t>Organizowanie spotkań, seminariów, szkoleń, warsztatów, konferencji, imprez promocyjnych i studyjnych mających na celu podnoszenie wiedzy i świadomości dotyczącej potencjału przyrodniczego oraz kulturowego </a:t>
            </a:r>
            <a:r>
              <a:rPr lang="pl-PL" dirty="0" smtClean="0"/>
              <a:t>polsko</a:t>
            </a:r>
            <a:br>
              <a:rPr lang="pl-PL" dirty="0" smtClean="0"/>
            </a:br>
            <a:r>
              <a:rPr lang="pl-PL" dirty="0" smtClean="0"/>
              <a:t>-</a:t>
            </a:r>
            <a:r>
              <a:rPr lang="pl-PL" dirty="0"/>
              <a:t>czeskiego pogranicza w obszarze Euroregionu Śląsk Cieszyński, w szczególności gmin Brenna i </a:t>
            </a:r>
            <a:r>
              <a:rPr lang="pl-PL" dirty="0" err="1"/>
              <a:t>Vendryně</a:t>
            </a:r>
            <a:r>
              <a:rPr lang="pl-PL" dirty="0"/>
              <a:t>. </a:t>
            </a:r>
          </a:p>
          <a:p>
            <a:pPr marL="342900" indent="-342900">
              <a:buFont typeface="+mj-lt"/>
              <a:buAutoNum type="arabicPeriod"/>
            </a:pPr>
            <a:r>
              <a:rPr lang="pl-PL" dirty="0"/>
              <a:t>Popularyzowanie dobrych praktyk i wymiana doświadczeń w zakresie tworzenia i rozwijania transgranicznych produktów turystycznych między Polską, Czechami oraz innymi krajami europejskimi. </a:t>
            </a:r>
          </a:p>
        </p:txBody>
      </p:sp>
    </p:spTree>
    <p:extLst>
      <p:ext uri="{BB962C8B-B14F-4D97-AF65-F5344CB8AC3E}">
        <p14:creationId xmlns:p14="http://schemas.microsoft.com/office/powerpoint/2010/main" val="2279372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480883" y="1128296"/>
            <a:ext cx="5535827" cy="518154"/>
          </a:xfrm>
        </p:spPr>
        <p:txBody>
          <a:bodyPr>
            <a:noAutofit/>
          </a:bodyPr>
          <a:lstStyle/>
          <a:p>
            <a:pPr algn="ctr">
              <a:lnSpc>
                <a:spcPct val="100000"/>
              </a:lnSpc>
            </a:pPr>
            <a:r>
              <a:rPr lang="pl-PL" sz="2400" b="1" dirty="0">
                <a:latin typeface="+mn-lt"/>
                <a:ea typeface="Verdana" panose="020B0604030504040204" pitchFamily="34" charset="0"/>
                <a:cs typeface="Verdana" panose="020B0604030504040204" pitchFamily="34" charset="0"/>
              </a:rPr>
              <a:t>§ </a:t>
            </a:r>
            <a:r>
              <a:rPr lang="pl-PL" sz="2400" b="1" dirty="0" smtClean="0">
                <a:latin typeface="+mn-lt"/>
                <a:ea typeface="Verdana" panose="020B0604030504040204" pitchFamily="34" charset="0"/>
                <a:cs typeface="Verdana" panose="020B0604030504040204" pitchFamily="34" charset="0"/>
              </a:rPr>
              <a:t>1 </a:t>
            </a:r>
            <a:br>
              <a:rPr lang="pl-PL" sz="2400" b="1" dirty="0" smtClean="0">
                <a:latin typeface="+mn-lt"/>
                <a:ea typeface="Verdana" panose="020B0604030504040204" pitchFamily="34" charset="0"/>
                <a:cs typeface="Verdana" panose="020B0604030504040204" pitchFamily="34" charset="0"/>
              </a:rPr>
            </a:br>
            <a:r>
              <a:rPr lang="pl-PL" sz="2400" b="1" dirty="0" err="1" smtClean="0">
                <a:latin typeface="+mn-lt"/>
                <a:ea typeface="Verdana" panose="020B0604030504040204" pitchFamily="34" charset="0"/>
                <a:cs typeface="Verdana" panose="020B0604030504040204" pitchFamily="34" charset="0"/>
              </a:rPr>
              <a:t>Cíle</a:t>
            </a:r>
            <a:r>
              <a:rPr lang="pl-PL" sz="2400" b="1" dirty="0" smtClean="0">
                <a:latin typeface="+mn-lt"/>
                <a:ea typeface="Verdana" panose="020B0604030504040204" pitchFamily="34" charset="0"/>
                <a:cs typeface="Verdana" panose="020B0604030504040204" pitchFamily="34" charset="0"/>
              </a:rPr>
              <a:t> </a:t>
            </a:r>
            <a:r>
              <a:rPr lang="pl-PL" sz="2400" b="1" dirty="0" err="1">
                <a:latin typeface="+mn-lt"/>
                <a:ea typeface="Verdana" panose="020B0604030504040204" pitchFamily="34" charset="0"/>
                <a:cs typeface="Verdana" panose="020B0604030504040204" pitchFamily="34" charset="0"/>
              </a:rPr>
              <a:t>spolupráce</a:t>
            </a:r>
            <a:r>
              <a:rPr lang="pl-PL" sz="2800" b="1" dirty="0">
                <a:latin typeface="+mn-lt"/>
                <a:ea typeface="Verdana" panose="020B0604030504040204" pitchFamily="34" charset="0"/>
                <a:cs typeface="Verdana" panose="020B0604030504040204" pitchFamily="34" charset="0"/>
              </a:rPr>
              <a:t/>
            </a:r>
            <a:br>
              <a:rPr lang="pl-PL" sz="2800" b="1" dirty="0">
                <a:latin typeface="+mn-lt"/>
                <a:ea typeface="Verdana" panose="020B0604030504040204" pitchFamily="34" charset="0"/>
                <a:cs typeface="Verdana" panose="020B0604030504040204" pitchFamily="34" charset="0"/>
              </a:rPr>
            </a:br>
            <a:endParaRPr lang="pl-PL" sz="2800" b="1" dirty="0">
              <a:latin typeface="+mn-lt"/>
              <a:ea typeface="Verdana" panose="020B0604030504040204" pitchFamily="34" charset="0"/>
              <a:cs typeface="Verdana" panose="020B0604030504040204" pitchFamily="34" charset="0"/>
            </a:endParaRPr>
          </a:p>
        </p:txBody>
      </p:sp>
      <p:sp>
        <p:nvSpPr>
          <p:cNvPr id="3" name="Prostokąt 2"/>
          <p:cNvSpPr/>
          <p:nvPr/>
        </p:nvSpPr>
        <p:spPr>
          <a:xfrm>
            <a:off x="5976551" y="866686"/>
            <a:ext cx="6096000" cy="830997"/>
          </a:xfrm>
          <a:prstGeom prst="rect">
            <a:avLst/>
          </a:prstGeom>
        </p:spPr>
        <p:txBody>
          <a:bodyPr>
            <a:spAutoFit/>
          </a:bodyPr>
          <a:lstStyle/>
          <a:p>
            <a:pPr algn="ctr"/>
            <a:r>
              <a:rPr lang="pl-PL" sz="2400" b="1" dirty="0">
                <a:ea typeface="Verdana" panose="020B0604030504040204" pitchFamily="34" charset="0"/>
                <a:cs typeface="Verdana" panose="020B0604030504040204" pitchFamily="34" charset="0"/>
              </a:rPr>
              <a:t>§ 1</a:t>
            </a:r>
          </a:p>
          <a:p>
            <a:pPr algn="ctr"/>
            <a:r>
              <a:rPr lang="pl-PL" sz="2400" b="1" dirty="0">
                <a:ea typeface="Verdana" panose="020B0604030504040204" pitchFamily="34" charset="0"/>
                <a:cs typeface="Verdana" panose="020B0604030504040204" pitchFamily="34" charset="0"/>
              </a:rPr>
              <a:t>Cele współpracy</a:t>
            </a:r>
          </a:p>
        </p:txBody>
      </p:sp>
      <p:sp>
        <p:nvSpPr>
          <p:cNvPr id="5" name="Prostokąt 4"/>
          <p:cNvSpPr/>
          <p:nvPr/>
        </p:nvSpPr>
        <p:spPr>
          <a:xfrm>
            <a:off x="494270" y="1970224"/>
            <a:ext cx="5344297" cy="4247317"/>
          </a:xfrm>
          <a:prstGeom prst="rect">
            <a:avLst/>
          </a:prstGeom>
        </p:spPr>
        <p:txBody>
          <a:bodyPr wrap="square">
            <a:spAutoFit/>
          </a:bodyPr>
          <a:lstStyle/>
          <a:p>
            <a:pPr marL="358775" lvl="0" indent="-358775"/>
            <a:r>
              <a:rPr lang="pl-PL" dirty="0" smtClean="0"/>
              <a:t>5. 	</a:t>
            </a:r>
            <a:r>
              <a:rPr lang="pl-PL" dirty="0" err="1" smtClean="0"/>
              <a:t>Propagace</a:t>
            </a:r>
            <a:r>
              <a:rPr lang="pl-PL" dirty="0" smtClean="0"/>
              <a:t> </a:t>
            </a:r>
            <a:r>
              <a:rPr lang="pl-PL" dirty="0" err="1"/>
              <a:t>kulturního</a:t>
            </a:r>
            <a:r>
              <a:rPr lang="pl-PL" dirty="0"/>
              <a:t> </a:t>
            </a:r>
            <a:r>
              <a:rPr lang="pl-PL" dirty="0" err="1"/>
              <a:t>dědictví</a:t>
            </a:r>
            <a:r>
              <a:rPr lang="pl-PL" dirty="0"/>
              <a:t> </a:t>
            </a:r>
            <a:r>
              <a:rPr lang="pl-PL" dirty="0" err="1"/>
              <a:t>prostřednictvím</a:t>
            </a:r>
            <a:r>
              <a:rPr lang="pl-PL" dirty="0"/>
              <a:t> </a:t>
            </a:r>
            <a:r>
              <a:rPr lang="pl-PL" dirty="0" err="1"/>
              <a:t>sociálních</a:t>
            </a:r>
            <a:r>
              <a:rPr lang="pl-PL" dirty="0"/>
              <a:t> </a:t>
            </a:r>
            <a:r>
              <a:rPr lang="pl-PL" dirty="0" err="1"/>
              <a:t>sítí</a:t>
            </a:r>
            <a:r>
              <a:rPr lang="pl-PL" dirty="0"/>
              <a:t>, PR, </a:t>
            </a:r>
            <a:r>
              <a:rPr lang="pl-PL" dirty="0" err="1"/>
              <a:t>turistických</a:t>
            </a:r>
            <a:r>
              <a:rPr lang="pl-PL" dirty="0"/>
              <a:t> </a:t>
            </a:r>
            <a:r>
              <a:rPr lang="pl-PL" dirty="0" err="1"/>
              <a:t>portálů</a:t>
            </a:r>
            <a:r>
              <a:rPr lang="pl-PL" dirty="0"/>
              <a:t>, </a:t>
            </a:r>
            <a:r>
              <a:rPr lang="pl-PL" dirty="0" err="1"/>
              <a:t>inovativních</a:t>
            </a:r>
            <a:r>
              <a:rPr lang="pl-PL" dirty="0"/>
              <a:t> </a:t>
            </a:r>
            <a:r>
              <a:rPr lang="pl-PL" dirty="0" err="1"/>
              <a:t>elektronických</a:t>
            </a:r>
            <a:r>
              <a:rPr lang="pl-PL" dirty="0"/>
              <a:t> </a:t>
            </a:r>
            <a:r>
              <a:rPr lang="pl-PL" dirty="0" err="1"/>
              <a:t>nástrojů</a:t>
            </a:r>
            <a:r>
              <a:rPr lang="pl-PL" dirty="0"/>
              <a:t> a </a:t>
            </a:r>
            <a:r>
              <a:rPr lang="pl-PL" dirty="0" err="1"/>
              <a:t>jiných</a:t>
            </a:r>
            <a:r>
              <a:rPr lang="pl-PL" dirty="0"/>
              <a:t> forem </a:t>
            </a:r>
            <a:r>
              <a:rPr lang="pl-PL" dirty="0" err="1"/>
              <a:t>komunikace</a:t>
            </a:r>
            <a:r>
              <a:rPr lang="pl-PL" dirty="0"/>
              <a:t>.  </a:t>
            </a:r>
          </a:p>
          <a:p>
            <a:pPr marL="358775" lvl="0" indent="-358775"/>
            <a:r>
              <a:rPr lang="pl-PL" dirty="0" smtClean="0"/>
              <a:t>6. 	Podpora </a:t>
            </a:r>
            <a:r>
              <a:rPr lang="pl-PL" dirty="0" err="1"/>
              <a:t>činností</a:t>
            </a:r>
            <a:r>
              <a:rPr lang="pl-PL" dirty="0"/>
              <a:t> </a:t>
            </a:r>
            <a:r>
              <a:rPr lang="pl-PL" dirty="0" err="1"/>
              <a:t>směřujících</a:t>
            </a:r>
            <a:r>
              <a:rPr lang="pl-PL" dirty="0"/>
              <a:t> k </a:t>
            </a:r>
            <a:r>
              <a:rPr lang="pl-PL" dirty="0" err="1"/>
              <a:t>vytvoření</a:t>
            </a:r>
            <a:r>
              <a:rPr lang="pl-PL" dirty="0"/>
              <a:t> </a:t>
            </a:r>
            <a:r>
              <a:rPr lang="pl-PL" dirty="0" err="1"/>
              <a:t>značek</a:t>
            </a:r>
            <a:r>
              <a:rPr lang="pl-PL" dirty="0"/>
              <a:t> </a:t>
            </a:r>
            <a:r>
              <a:rPr lang="pl-PL" dirty="0" err="1"/>
              <a:t>jednotlivých</a:t>
            </a:r>
            <a:r>
              <a:rPr lang="pl-PL" dirty="0"/>
              <a:t> </a:t>
            </a:r>
            <a:r>
              <a:rPr lang="pl-PL" dirty="0" err="1"/>
              <a:t>přeshraničních</a:t>
            </a:r>
            <a:r>
              <a:rPr lang="pl-PL" dirty="0"/>
              <a:t> </a:t>
            </a:r>
            <a:r>
              <a:rPr lang="pl-PL" dirty="0" err="1"/>
              <a:t>produktů</a:t>
            </a:r>
            <a:r>
              <a:rPr lang="pl-PL" dirty="0"/>
              <a:t> </a:t>
            </a:r>
            <a:r>
              <a:rPr lang="pl-PL" dirty="0" err="1"/>
              <a:t>obcí</a:t>
            </a:r>
            <a:r>
              <a:rPr lang="pl-PL" dirty="0"/>
              <a:t> </a:t>
            </a:r>
            <a:r>
              <a:rPr lang="pl-PL" dirty="0" err="1"/>
              <a:t>Vendryně</a:t>
            </a:r>
            <a:r>
              <a:rPr lang="pl-PL" dirty="0"/>
              <a:t> a Brenna. </a:t>
            </a:r>
          </a:p>
          <a:p>
            <a:pPr marL="358775" lvl="0" indent="-358775"/>
            <a:r>
              <a:rPr lang="pl-PL" dirty="0" smtClean="0"/>
              <a:t>7. 	</a:t>
            </a:r>
            <a:r>
              <a:rPr lang="pl-PL" dirty="0" err="1" smtClean="0"/>
              <a:t>Snaha</a:t>
            </a:r>
            <a:r>
              <a:rPr lang="pl-PL" dirty="0" smtClean="0"/>
              <a:t> </a:t>
            </a:r>
            <a:r>
              <a:rPr lang="pl-PL" dirty="0"/>
              <a:t>o </a:t>
            </a:r>
            <a:r>
              <a:rPr lang="pl-PL" dirty="0" err="1"/>
              <a:t>standardizaci</a:t>
            </a:r>
            <a:r>
              <a:rPr lang="pl-PL" dirty="0"/>
              <a:t> a </a:t>
            </a:r>
            <a:r>
              <a:rPr lang="pl-PL" dirty="0" err="1"/>
              <a:t>certifikaci</a:t>
            </a:r>
            <a:r>
              <a:rPr lang="pl-PL" dirty="0"/>
              <a:t> </a:t>
            </a:r>
            <a:r>
              <a:rPr lang="pl-PL" dirty="0" err="1"/>
              <a:t>přeshraničních</a:t>
            </a:r>
            <a:r>
              <a:rPr lang="pl-PL" dirty="0"/>
              <a:t> </a:t>
            </a:r>
            <a:r>
              <a:rPr lang="pl-PL" dirty="0" err="1"/>
              <a:t>turistických</a:t>
            </a:r>
            <a:r>
              <a:rPr lang="pl-PL" dirty="0"/>
              <a:t> </a:t>
            </a:r>
            <a:r>
              <a:rPr lang="pl-PL" dirty="0" err="1"/>
              <a:t>produktů</a:t>
            </a:r>
            <a:r>
              <a:rPr lang="pl-PL" dirty="0"/>
              <a:t> </a:t>
            </a:r>
            <a:r>
              <a:rPr lang="pl-PL" dirty="0" err="1"/>
              <a:t>umístěných</a:t>
            </a:r>
            <a:r>
              <a:rPr lang="pl-PL" dirty="0"/>
              <a:t> v Euroregionu </a:t>
            </a:r>
            <a:r>
              <a:rPr lang="pl-PL" dirty="0" err="1"/>
              <a:t>Těšínské</a:t>
            </a:r>
            <a:r>
              <a:rPr lang="pl-PL" dirty="0"/>
              <a:t> </a:t>
            </a:r>
            <a:r>
              <a:rPr lang="pl-PL" dirty="0" err="1"/>
              <a:t>Slezsko</a:t>
            </a:r>
            <a:r>
              <a:rPr lang="pl-PL" dirty="0"/>
              <a:t>.</a:t>
            </a:r>
          </a:p>
          <a:p>
            <a:pPr marL="358775" lvl="0" indent="-358775"/>
            <a:r>
              <a:rPr lang="pl-PL" dirty="0" smtClean="0"/>
              <a:t>8. 	</a:t>
            </a:r>
            <a:r>
              <a:rPr lang="pl-PL" dirty="0" err="1" smtClean="0"/>
              <a:t>Iniciace</a:t>
            </a:r>
            <a:r>
              <a:rPr lang="pl-PL" dirty="0" smtClean="0"/>
              <a:t> </a:t>
            </a:r>
            <a:r>
              <a:rPr lang="pl-PL" dirty="0"/>
              <a:t>a </a:t>
            </a:r>
            <a:r>
              <a:rPr lang="pl-PL" dirty="0" err="1"/>
              <a:t>realizace</a:t>
            </a:r>
            <a:r>
              <a:rPr lang="pl-PL" dirty="0"/>
              <a:t> </a:t>
            </a:r>
            <a:r>
              <a:rPr lang="pl-PL" dirty="0" err="1"/>
              <a:t>společných</a:t>
            </a:r>
            <a:r>
              <a:rPr lang="pl-PL" dirty="0"/>
              <a:t> </a:t>
            </a:r>
            <a:r>
              <a:rPr lang="pl-PL" dirty="0" err="1"/>
              <a:t>projektů</a:t>
            </a:r>
            <a:r>
              <a:rPr lang="pl-PL" dirty="0"/>
              <a:t> v </a:t>
            </a:r>
            <a:r>
              <a:rPr lang="pl-PL" dirty="0" err="1"/>
              <a:t>oblasti</a:t>
            </a:r>
            <a:r>
              <a:rPr lang="pl-PL" dirty="0"/>
              <a:t> </a:t>
            </a:r>
            <a:r>
              <a:rPr lang="pl-PL" dirty="0" err="1"/>
              <a:t>optimálního</a:t>
            </a:r>
            <a:r>
              <a:rPr lang="pl-PL" dirty="0"/>
              <a:t> </a:t>
            </a:r>
            <a:r>
              <a:rPr lang="pl-PL" dirty="0" err="1"/>
              <a:t>využití</a:t>
            </a:r>
            <a:r>
              <a:rPr lang="pl-PL" dirty="0"/>
              <a:t> </a:t>
            </a:r>
            <a:r>
              <a:rPr lang="pl-PL" dirty="0" err="1"/>
              <a:t>potenciálu</a:t>
            </a:r>
            <a:r>
              <a:rPr lang="pl-PL" dirty="0"/>
              <a:t> </a:t>
            </a:r>
            <a:r>
              <a:rPr lang="pl-PL" dirty="0" err="1"/>
              <a:t>česko-polského</a:t>
            </a:r>
            <a:r>
              <a:rPr lang="pl-PL" dirty="0"/>
              <a:t> </a:t>
            </a:r>
            <a:r>
              <a:rPr lang="pl-PL" dirty="0" err="1"/>
              <a:t>pohraničí</a:t>
            </a:r>
            <a:r>
              <a:rPr lang="pl-PL" dirty="0"/>
              <a:t>.</a:t>
            </a:r>
          </a:p>
          <a:p>
            <a:pPr marL="358775" indent="-358775"/>
            <a:r>
              <a:rPr lang="pl-PL" dirty="0" smtClean="0"/>
              <a:t>9. 	</a:t>
            </a:r>
            <a:r>
              <a:rPr lang="pl-PL" dirty="0" err="1" smtClean="0"/>
              <a:t>Realizace</a:t>
            </a:r>
            <a:r>
              <a:rPr lang="pl-PL" dirty="0" smtClean="0"/>
              <a:t> </a:t>
            </a:r>
            <a:r>
              <a:rPr lang="pl-PL" dirty="0" err="1"/>
              <a:t>dalších</a:t>
            </a:r>
            <a:r>
              <a:rPr lang="pl-PL" dirty="0"/>
              <a:t> </a:t>
            </a:r>
            <a:r>
              <a:rPr lang="pl-PL" dirty="0" err="1"/>
              <a:t>činností</a:t>
            </a:r>
            <a:r>
              <a:rPr lang="pl-PL" dirty="0"/>
              <a:t>, </a:t>
            </a:r>
            <a:r>
              <a:rPr lang="pl-PL" dirty="0" err="1"/>
              <a:t>které</a:t>
            </a:r>
            <a:r>
              <a:rPr lang="pl-PL" dirty="0"/>
              <a:t> </a:t>
            </a:r>
            <a:r>
              <a:rPr lang="pl-PL" dirty="0" err="1"/>
              <a:t>mohou</a:t>
            </a:r>
            <a:r>
              <a:rPr lang="pl-PL" dirty="0"/>
              <a:t> </a:t>
            </a:r>
            <a:r>
              <a:rPr lang="pl-PL" dirty="0" err="1"/>
              <a:t>představovat</a:t>
            </a:r>
            <a:r>
              <a:rPr lang="pl-PL" dirty="0"/>
              <a:t> </a:t>
            </a:r>
            <a:r>
              <a:rPr lang="pl-PL" dirty="0" err="1"/>
              <a:t>přidanou</a:t>
            </a:r>
            <a:r>
              <a:rPr lang="pl-PL" dirty="0"/>
              <a:t> </a:t>
            </a:r>
            <a:r>
              <a:rPr lang="pl-PL" dirty="0" err="1"/>
              <a:t>hodnotu</a:t>
            </a:r>
            <a:r>
              <a:rPr lang="pl-PL" dirty="0"/>
              <a:t> </a:t>
            </a:r>
            <a:r>
              <a:rPr lang="pl-PL" dirty="0" err="1"/>
              <a:t>spolupráce</a:t>
            </a:r>
            <a:r>
              <a:rPr lang="pl-PL" dirty="0"/>
              <a:t> </a:t>
            </a:r>
            <a:r>
              <a:rPr lang="pl-PL" dirty="0" err="1"/>
              <a:t>popsanou</a:t>
            </a:r>
            <a:r>
              <a:rPr lang="pl-PL" dirty="0"/>
              <a:t> v </a:t>
            </a:r>
            <a:r>
              <a:rPr lang="pl-PL" dirty="0" err="1"/>
              <a:t>této</a:t>
            </a:r>
            <a:r>
              <a:rPr lang="pl-PL" dirty="0"/>
              <a:t> </a:t>
            </a:r>
            <a:r>
              <a:rPr lang="pl-PL" dirty="0" err="1"/>
              <a:t>deklaraci</a:t>
            </a:r>
            <a:r>
              <a:rPr lang="pl-PL" dirty="0"/>
              <a:t>.</a:t>
            </a:r>
            <a:endParaRPr lang="pl-PL" dirty="0">
              <a:ea typeface="Verdana" panose="020B0604030504040204" pitchFamily="34" charset="0"/>
              <a:cs typeface="Verdana" panose="020B0604030504040204" pitchFamily="34" charset="0"/>
            </a:endParaRPr>
          </a:p>
        </p:txBody>
      </p:sp>
      <p:sp>
        <p:nvSpPr>
          <p:cNvPr id="4" name="Prostokąt 3"/>
          <p:cNvSpPr/>
          <p:nvPr/>
        </p:nvSpPr>
        <p:spPr>
          <a:xfrm>
            <a:off x="6096000" y="1958493"/>
            <a:ext cx="5890054" cy="4524315"/>
          </a:xfrm>
          <a:prstGeom prst="rect">
            <a:avLst/>
          </a:prstGeom>
        </p:spPr>
        <p:txBody>
          <a:bodyPr wrap="square">
            <a:spAutoFit/>
          </a:bodyPr>
          <a:lstStyle/>
          <a:p>
            <a:pPr marL="358775" lvl="0" indent="-358775"/>
            <a:r>
              <a:rPr lang="pl-PL" dirty="0" smtClean="0"/>
              <a:t>5. 	Promowanie </a:t>
            </a:r>
            <a:r>
              <a:rPr lang="pl-PL" dirty="0"/>
              <a:t>dziedzictwa przyrodniczego oraz kulturowego za pośrednictwem kampanii społecznych, PR, portali turystycznych, innowacyjnych narzędzi informatycznych oraz pozostałych form przekazu informacji. </a:t>
            </a:r>
          </a:p>
          <a:p>
            <a:pPr marL="358775" lvl="0" indent="-358775"/>
            <a:r>
              <a:rPr lang="pl-PL" dirty="0" smtClean="0"/>
              <a:t>6. 	Wspieranie </a:t>
            </a:r>
            <a:r>
              <a:rPr lang="pl-PL" dirty="0"/>
              <a:t>działań na rzecz budowy marki poszczególnych, transgranicznych produktów oferty gmin Brenna i </a:t>
            </a:r>
            <a:r>
              <a:rPr lang="pl-PL" dirty="0" err="1"/>
              <a:t>Vendryně</a:t>
            </a:r>
            <a:r>
              <a:rPr lang="pl-PL" dirty="0"/>
              <a:t>.</a:t>
            </a:r>
          </a:p>
          <a:p>
            <a:pPr marL="358775" lvl="0" indent="-358775"/>
            <a:r>
              <a:rPr lang="pl-PL" dirty="0" smtClean="0"/>
              <a:t>7. 	Dążenie </a:t>
            </a:r>
            <a:r>
              <a:rPr lang="pl-PL" dirty="0"/>
              <a:t>do standaryzacji i certyfikacji transgranicznych produktów turystycznych znajdujących się na terenie Euroregionu Śląsk Cieszyński. </a:t>
            </a:r>
          </a:p>
          <a:p>
            <a:pPr marL="358775" lvl="0" indent="-358775"/>
            <a:r>
              <a:rPr lang="pl-PL" dirty="0" smtClean="0"/>
              <a:t>8. 	Inicjowanie </a:t>
            </a:r>
            <a:r>
              <a:rPr lang="pl-PL" dirty="0"/>
              <a:t>i realizowanie wspólnych projektów w zakresie optymalnego wykorzystania potencjału </a:t>
            </a:r>
            <a:r>
              <a:rPr lang="pl-PL" dirty="0" smtClean="0"/>
              <a:t>polsko</a:t>
            </a:r>
            <a:br>
              <a:rPr lang="pl-PL" dirty="0" smtClean="0"/>
            </a:br>
            <a:r>
              <a:rPr lang="pl-PL" dirty="0" smtClean="0"/>
              <a:t>-</a:t>
            </a:r>
            <a:r>
              <a:rPr lang="pl-PL" dirty="0"/>
              <a:t>czeskiego pogranicza. </a:t>
            </a:r>
          </a:p>
          <a:p>
            <a:pPr marL="358775" indent="-358775"/>
            <a:r>
              <a:rPr lang="pl-PL" dirty="0" smtClean="0"/>
              <a:t>9. 	Prowadzenie </a:t>
            </a:r>
            <a:r>
              <a:rPr lang="pl-PL" dirty="0"/>
              <a:t>innych działań, które mogą stanowić wartość dodaną współpracy określonej w Deklaracji.</a:t>
            </a:r>
            <a:r>
              <a:rPr lang="pl-PL" dirty="0" smtClean="0"/>
              <a:t> </a:t>
            </a:r>
            <a:endParaRPr lang="pl-PL" dirty="0"/>
          </a:p>
        </p:txBody>
      </p:sp>
    </p:spTree>
    <p:extLst>
      <p:ext uri="{BB962C8B-B14F-4D97-AF65-F5344CB8AC3E}">
        <p14:creationId xmlns:p14="http://schemas.microsoft.com/office/powerpoint/2010/main" val="4015389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480883" y="1128296"/>
            <a:ext cx="5535827" cy="518154"/>
          </a:xfrm>
        </p:spPr>
        <p:txBody>
          <a:bodyPr>
            <a:noAutofit/>
          </a:bodyPr>
          <a:lstStyle/>
          <a:p>
            <a:pPr algn="ctr">
              <a:lnSpc>
                <a:spcPct val="100000"/>
              </a:lnSpc>
            </a:pPr>
            <a:r>
              <a:rPr lang="pl-PL" sz="2400" b="1" dirty="0">
                <a:latin typeface="+mn-lt"/>
                <a:ea typeface="Verdana" panose="020B0604030504040204" pitchFamily="34" charset="0"/>
                <a:cs typeface="Verdana" panose="020B0604030504040204" pitchFamily="34" charset="0"/>
              </a:rPr>
              <a:t>§ 2</a:t>
            </a:r>
            <a:br>
              <a:rPr lang="pl-PL" sz="2400" b="1" dirty="0">
                <a:latin typeface="+mn-lt"/>
                <a:ea typeface="Verdana" panose="020B0604030504040204" pitchFamily="34" charset="0"/>
                <a:cs typeface="Verdana" panose="020B0604030504040204" pitchFamily="34" charset="0"/>
              </a:rPr>
            </a:br>
            <a:r>
              <a:rPr lang="pl-PL" sz="2400" b="1" dirty="0">
                <a:latin typeface="+mn-lt"/>
                <a:ea typeface="Verdana" panose="020B0604030504040204" pitchFamily="34" charset="0"/>
                <a:cs typeface="Verdana" panose="020B0604030504040204" pitchFamily="34" charset="0"/>
              </a:rPr>
              <a:t>Charakter </a:t>
            </a:r>
            <a:r>
              <a:rPr lang="pl-PL" sz="2400" b="1" dirty="0" err="1" smtClean="0">
                <a:latin typeface="+mn-lt"/>
                <a:ea typeface="Verdana" panose="020B0604030504040204" pitchFamily="34" charset="0"/>
                <a:cs typeface="Verdana" panose="020B0604030504040204" pitchFamily="34" charset="0"/>
              </a:rPr>
              <a:t>spolupráce</a:t>
            </a:r>
            <a:r>
              <a:rPr lang="pl-PL" sz="2800" b="1" dirty="0" smtClean="0">
                <a:latin typeface="+mn-lt"/>
                <a:ea typeface="Verdana" panose="020B0604030504040204" pitchFamily="34" charset="0"/>
                <a:cs typeface="Verdana" panose="020B0604030504040204" pitchFamily="34" charset="0"/>
              </a:rPr>
              <a:t/>
            </a:r>
            <a:br>
              <a:rPr lang="pl-PL" sz="2800" b="1" dirty="0" smtClean="0">
                <a:latin typeface="+mn-lt"/>
                <a:ea typeface="Verdana" panose="020B0604030504040204" pitchFamily="34" charset="0"/>
                <a:cs typeface="Verdana" panose="020B0604030504040204" pitchFamily="34" charset="0"/>
              </a:rPr>
            </a:br>
            <a:endParaRPr lang="pl-PL" sz="2800" b="1" dirty="0">
              <a:latin typeface="+mn-lt"/>
              <a:ea typeface="Verdana" panose="020B0604030504040204" pitchFamily="34" charset="0"/>
              <a:cs typeface="Verdana" panose="020B0604030504040204" pitchFamily="34" charset="0"/>
            </a:endParaRPr>
          </a:p>
        </p:txBody>
      </p:sp>
      <p:sp>
        <p:nvSpPr>
          <p:cNvPr id="3" name="Prostokąt 2"/>
          <p:cNvSpPr/>
          <p:nvPr/>
        </p:nvSpPr>
        <p:spPr>
          <a:xfrm>
            <a:off x="5976551" y="866686"/>
            <a:ext cx="6096000" cy="830997"/>
          </a:xfrm>
          <a:prstGeom prst="rect">
            <a:avLst/>
          </a:prstGeom>
        </p:spPr>
        <p:txBody>
          <a:bodyPr>
            <a:spAutoFit/>
          </a:bodyPr>
          <a:lstStyle/>
          <a:p>
            <a:pPr algn="ctr"/>
            <a:r>
              <a:rPr lang="pl-PL" sz="2400" b="1" dirty="0">
                <a:ea typeface="Verdana" panose="020B0604030504040204" pitchFamily="34" charset="0"/>
                <a:cs typeface="Verdana" panose="020B0604030504040204" pitchFamily="34" charset="0"/>
              </a:rPr>
              <a:t>§ 2</a:t>
            </a:r>
          </a:p>
          <a:p>
            <a:pPr algn="ctr"/>
            <a:r>
              <a:rPr lang="pl-PL" sz="2400" b="1" dirty="0">
                <a:ea typeface="Verdana" panose="020B0604030504040204" pitchFamily="34" charset="0"/>
                <a:cs typeface="Verdana" panose="020B0604030504040204" pitchFamily="34" charset="0"/>
              </a:rPr>
              <a:t>Charakter współpracy</a:t>
            </a:r>
          </a:p>
        </p:txBody>
      </p:sp>
      <p:sp>
        <p:nvSpPr>
          <p:cNvPr id="5" name="Prostokąt 4"/>
          <p:cNvSpPr/>
          <p:nvPr/>
        </p:nvSpPr>
        <p:spPr>
          <a:xfrm>
            <a:off x="494270" y="1970224"/>
            <a:ext cx="5344297" cy="3139321"/>
          </a:xfrm>
          <a:prstGeom prst="rect">
            <a:avLst/>
          </a:prstGeom>
        </p:spPr>
        <p:txBody>
          <a:bodyPr wrap="square">
            <a:spAutoFit/>
          </a:bodyPr>
          <a:lstStyle/>
          <a:p>
            <a:pPr marL="342900" lvl="0" indent="-342900">
              <a:buFont typeface="+mj-lt"/>
              <a:buAutoNum type="arabicPeriod"/>
            </a:pPr>
            <a:r>
              <a:rPr lang="pl-PL" dirty="0" err="1" smtClean="0"/>
              <a:t>Signatáři</a:t>
            </a:r>
            <a:r>
              <a:rPr lang="pl-PL" dirty="0" smtClean="0"/>
              <a:t> </a:t>
            </a:r>
            <a:r>
              <a:rPr lang="pl-PL" dirty="0" err="1"/>
              <a:t>deklarace</a:t>
            </a:r>
            <a:r>
              <a:rPr lang="pl-PL" dirty="0"/>
              <a:t> </a:t>
            </a:r>
            <a:r>
              <a:rPr lang="pl-PL" dirty="0" err="1"/>
              <a:t>se</a:t>
            </a:r>
            <a:r>
              <a:rPr lang="pl-PL" dirty="0"/>
              <a:t> </a:t>
            </a:r>
            <a:r>
              <a:rPr lang="pl-PL" dirty="0" err="1"/>
              <a:t>zavazují</a:t>
            </a:r>
            <a:r>
              <a:rPr lang="pl-PL" dirty="0"/>
              <a:t> </a:t>
            </a:r>
            <a:r>
              <a:rPr lang="pl-PL" dirty="0" err="1"/>
              <a:t>jednat</a:t>
            </a:r>
            <a:r>
              <a:rPr lang="pl-PL" dirty="0"/>
              <a:t> v </a:t>
            </a:r>
            <a:r>
              <a:rPr lang="pl-PL" dirty="0" err="1"/>
              <a:t>dobré</a:t>
            </a:r>
            <a:r>
              <a:rPr lang="pl-PL" dirty="0"/>
              <a:t> </a:t>
            </a:r>
            <a:r>
              <a:rPr lang="pl-PL" dirty="0" err="1"/>
              <a:t>víře</a:t>
            </a:r>
            <a:r>
              <a:rPr lang="pl-PL" dirty="0"/>
              <a:t> </a:t>
            </a:r>
            <a:r>
              <a:rPr lang="pl-PL" dirty="0" err="1"/>
              <a:t>ve</a:t>
            </a:r>
            <a:r>
              <a:rPr lang="pl-PL" dirty="0"/>
              <a:t> </a:t>
            </a:r>
            <a:r>
              <a:rPr lang="pl-PL" dirty="0" err="1"/>
              <a:t>věci</a:t>
            </a:r>
            <a:r>
              <a:rPr lang="pl-PL" dirty="0"/>
              <a:t> </a:t>
            </a:r>
            <a:r>
              <a:rPr lang="pl-PL" dirty="0" err="1"/>
              <a:t>realizace</a:t>
            </a:r>
            <a:r>
              <a:rPr lang="pl-PL" dirty="0"/>
              <a:t> </a:t>
            </a:r>
            <a:r>
              <a:rPr lang="pl-PL" dirty="0" err="1"/>
              <a:t>závěrů</a:t>
            </a:r>
            <a:r>
              <a:rPr lang="pl-PL" dirty="0"/>
              <a:t> </a:t>
            </a:r>
            <a:r>
              <a:rPr lang="pl-PL" dirty="0" err="1"/>
              <a:t>tohoto</a:t>
            </a:r>
            <a:r>
              <a:rPr lang="pl-PL" dirty="0"/>
              <a:t> dokumentu, a </a:t>
            </a:r>
            <a:r>
              <a:rPr lang="pl-PL" dirty="0" err="1"/>
              <a:t>vyvinout</a:t>
            </a:r>
            <a:r>
              <a:rPr lang="pl-PL" dirty="0"/>
              <a:t> </a:t>
            </a:r>
            <a:r>
              <a:rPr lang="pl-PL" dirty="0" err="1"/>
              <a:t>veškeré</a:t>
            </a:r>
            <a:r>
              <a:rPr lang="pl-PL" dirty="0"/>
              <a:t> </a:t>
            </a:r>
            <a:r>
              <a:rPr lang="pl-PL" dirty="0" err="1"/>
              <a:t>úsilí</a:t>
            </a:r>
            <a:r>
              <a:rPr lang="pl-PL" dirty="0"/>
              <a:t> a </a:t>
            </a:r>
            <a:r>
              <a:rPr lang="pl-PL" dirty="0" err="1"/>
              <a:t>přijmout</a:t>
            </a:r>
            <a:r>
              <a:rPr lang="pl-PL" dirty="0"/>
              <a:t> </a:t>
            </a:r>
            <a:r>
              <a:rPr lang="pl-PL" dirty="0" err="1"/>
              <a:t>vhodná</a:t>
            </a:r>
            <a:r>
              <a:rPr lang="pl-PL" dirty="0"/>
              <a:t> </a:t>
            </a:r>
            <a:r>
              <a:rPr lang="pl-PL" dirty="0" err="1"/>
              <a:t>opatření</a:t>
            </a:r>
            <a:r>
              <a:rPr lang="pl-PL" dirty="0"/>
              <a:t> k </a:t>
            </a:r>
            <a:r>
              <a:rPr lang="pl-PL" dirty="0" err="1"/>
              <a:t>realizaci</a:t>
            </a:r>
            <a:r>
              <a:rPr lang="pl-PL" dirty="0"/>
              <a:t> </a:t>
            </a:r>
            <a:r>
              <a:rPr lang="pl-PL" dirty="0" err="1"/>
              <a:t>aktivit</a:t>
            </a:r>
            <a:r>
              <a:rPr lang="pl-PL" dirty="0"/>
              <a:t> </a:t>
            </a:r>
            <a:r>
              <a:rPr lang="pl-PL" dirty="0" err="1"/>
              <a:t>stanovených</a:t>
            </a:r>
            <a:r>
              <a:rPr lang="pl-PL" dirty="0"/>
              <a:t> v § 1.</a:t>
            </a:r>
          </a:p>
          <a:p>
            <a:pPr marL="342900" lvl="0" indent="-342900">
              <a:buFont typeface="+mj-lt"/>
              <a:buAutoNum type="arabicPeriod"/>
            </a:pPr>
            <a:r>
              <a:rPr lang="pl-PL" dirty="0"/>
              <a:t> V </a:t>
            </a:r>
            <a:r>
              <a:rPr lang="pl-PL" dirty="0" err="1"/>
              <a:t>zájmu</a:t>
            </a:r>
            <a:r>
              <a:rPr lang="pl-PL" dirty="0"/>
              <a:t> </a:t>
            </a:r>
            <a:r>
              <a:rPr lang="pl-PL" dirty="0" err="1"/>
              <a:t>realizace</a:t>
            </a:r>
            <a:r>
              <a:rPr lang="pl-PL" dirty="0"/>
              <a:t> </a:t>
            </a:r>
            <a:r>
              <a:rPr lang="pl-PL" dirty="0" err="1"/>
              <a:t>deklarace</a:t>
            </a:r>
            <a:r>
              <a:rPr lang="pl-PL" dirty="0"/>
              <a:t> </a:t>
            </a:r>
            <a:r>
              <a:rPr lang="pl-PL" dirty="0" err="1"/>
              <a:t>signatáři</a:t>
            </a:r>
            <a:r>
              <a:rPr lang="pl-PL" dirty="0"/>
              <a:t> </a:t>
            </a:r>
            <a:r>
              <a:rPr lang="pl-PL" dirty="0" err="1"/>
              <a:t>zřídí</a:t>
            </a:r>
            <a:r>
              <a:rPr lang="pl-PL" dirty="0"/>
              <a:t> </a:t>
            </a:r>
            <a:r>
              <a:rPr lang="pl-PL" dirty="0" err="1"/>
              <a:t>pracovní</a:t>
            </a:r>
            <a:r>
              <a:rPr lang="pl-PL" dirty="0"/>
              <a:t> </a:t>
            </a:r>
            <a:r>
              <a:rPr lang="pl-PL" dirty="0" err="1"/>
              <a:t>skupinu</a:t>
            </a:r>
            <a:r>
              <a:rPr lang="pl-PL" dirty="0"/>
              <a:t> </a:t>
            </a:r>
            <a:r>
              <a:rPr lang="pl-PL" dirty="0" err="1"/>
              <a:t>složenou</a:t>
            </a:r>
            <a:r>
              <a:rPr lang="pl-PL" dirty="0"/>
              <a:t> ze </a:t>
            </a:r>
            <a:r>
              <a:rPr lang="pl-PL" dirty="0" err="1"/>
              <a:t>zástupců</a:t>
            </a:r>
            <a:r>
              <a:rPr lang="pl-PL" dirty="0"/>
              <a:t> </a:t>
            </a:r>
            <a:r>
              <a:rPr lang="pl-PL" dirty="0" err="1"/>
              <a:t>institucí</a:t>
            </a:r>
            <a:r>
              <a:rPr lang="pl-PL" dirty="0"/>
              <a:t>, </a:t>
            </a:r>
            <a:r>
              <a:rPr lang="pl-PL" dirty="0" err="1"/>
              <a:t>které</a:t>
            </a:r>
            <a:r>
              <a:rPr lang="pl-PL" dirty="0"/>
              <a:t> </a:t>
            </a:r>
            <a:r>
              <a:rPr lang="pl-PL" dirty="0" err="1"/>
              <a:t>tento</a:t>
            </a:r>
            <a:r>
              <a:rPr lang="pl-PL" dirty="0"/>
              <a:t> dokument </a:t>
            </a:r>
            <a:r>
              <a:rPr lang="pl-PL" dirty="0" err="1"/>
              <a:t>podepsaly</a:t>
            </a:r>
            <a:r>
              <a:rPr lang="pl-PL" dirty="0"/>
              <a:t>.</a:t>
            </a:r>
          </a:p>
          <a:p>
            <a:pPr marL="342900" indent="-342900">
              <a:buFont typeface="+mj-lt"/>
              <a:buAutoNum type="arabicPeriod"/>
            </a:pPr>
            <a:r>
              <a:rPr lang="pl-PL" dirty="0" err="1"/>
              <a:t>Ustanovení</a:t>
            </a:r>
            <a:r>
              <a:rPr lang="pl-PL" dirty="0"/>
              <a:t> </a:t>
            </a:r>
            <a:r>
              <a:rPr lang="pl-PL" dirty="0" err="1"/>
              <a:t>deklarace</a:t>
            </a:r>
            <a:r>
              <a:rPr lang="pl-PL" dirty="0"/>
              <a:t> </a:t>
            </a:r>
            <a:r>
              <a:rPr lang="pl-PL" dirty="0" err="1"/>
              <a:t>neopravňují</a:t>
            </a:r>
            <a:r>
              <a:rPr lang="pl-PL" dirty="0"/>
              <a:t> </a:t>
            </a:r>
            <a:r>
              <a:rPr lang="pl-PL" dirty="0" err="1"/>
              <a:t>žádného</a:t>
            </a:r>
            <a:r>
              <a:rPr lang="pl-PL" dirty="0"/>
              <a:t> ze </a:t>
            </a:r>
            <a:r>
              <a:rPr lang="pl-PL" dirty="0" err="1"/>
              <a:t>signatářů</a:t>
            </a:r>
            <a:r>
              <a:rPr lang="pl-PL" dirty="0"/>
              <a:t> </a:t>
            </a:r>
            <a:r>
              <a:rPr lang="pl-PL" dirty="0" err="1"/>
              <a:t>podniknout</a:t>
            </a:r>
            <a:r>
              <a:rPr lang="pl-PL" dirty="0"/>
              <a:t> </a:t>
            </a:r>
            <a:r>
              <a:rPr lang="pl-PL" dirty="0" err="1"/>
              <a:t>jakékoliv</a:t>
            </a:r>
            <a:r>
              <a:rPr lang="pl-PL" dirty="0"/>
              <a:t> </a:t>
            </a:r>
            <a:r>
              <a:rPr lang="pl-PL" dirty="0" err="1"/>
              <a:t>kroky</a:t>
            </a:r>
            <a:r>
              <a:rPr lang="pl-PL" dirty="0"/>
              <a:t> </a:t>
            </a:r>
            <a:r>
              <a:rPr lang="pl-PL" dirty="0" err="1"/>
              <a:t>jménem</a:t>
            </a:r>
            <a:r>
              <a:rPr lang="pl-PL" dirty="0"/>
              <a:t> </a:t>
            </a:r>
            <a:r>
              <a:rPr lang="pl-PL" dirty="0" err="1"/>
              <a:t>kterékoliv</a:t>
            </a:r>
            <a:r>
              <a:rPr lang="pl-PL" dirty="0"/>
              <a:t> </a:t>
            </a:r>
            <a:r>
              <a:rPr lang="pl-PL" dirty="0" err="1"/>
              <a:t>jiné</a:t>
            </a:r>
            <a:r>
              <a:rPr lang="pl-PL" dirty="0"/>
              <a:t> </a:t>
            </a:r>
            <a:r>
              <a:rPr lang="pl-PL" dirty="0" err="1"/>
              <a:t>strany</a:t>
            </a:r>
            <a:r>
              <a:rPr lang="pl-PL" dirty="0"/>
              <a:t>, </a:t>
            </a:r>
            <a:r>
              <a:rPr lang="pl-PL" dirty="0" err="1"/>
              <a:t>zejména</a:t>
            </a:r>
            <a:r>
              <a:rPr lang="pl-PL" dirty="0"/>
              <a:t> </a:t>
            </a:r>
            <a:r>
              <a:rPr lang="pl-PL" dirty="0" err="1"/>
              <a:t>předkládat</a:t>
            </a:r>
            <a:r>
              <a:rPr lang="pl-PL" dirty="0"/>
              <a:t> a </a:t>
            </a:r>
            <a:r>
              <a:rPr lang="pl-PL" dirty="0" err="1"/>
              <a:t>přijímat</a:t>
            </a:r>
            <a:r>
              <a:rPr lang="pl-PL" dirty="0"/>
              <a:t> </a:t>
            </a:r>
            <a:r>
              <a:rPr lang="pl-PL" dirty="0" err="1"/>
              <a:t>prohlášení</a:t>
            </a:r>
            <a:r>
              <a:rPr lang="pl-PL" dirty="0"/>
              <a:t> a </a:t>
            </a:r>
            <a:r>
              <a:rPr lang="pl-PL" dirty="0" err="1"/>
              <a:t>oznámení</a:t>
            </a:r>
            <a:r>
              <a:rPr lang="pl-PL" dirty="0"/>
              <a:t> a </a:t>
            </a:r>
            <a:r>
              <a:rPr lang="pl-PL" dirty="0" err="1"/>
              <a:t>zavazovat</a:t>
            </a:r>
            <a:r>
              <a:rPr lang="pl-PL" dirty="0"/>
              <a:t> </a:t>
            </a:r>
            <a:r>
              <a:rPr lang="pl-PL" dirty="0" err="1"/>
              <a:t>se</a:t>
            </a:r>
            <a:r>
              <a:rPr lang="pl-PL" dirty="0"/>
              <a:t> k </a:t>
            </a:r>
            <a:r>
              <a:rPr lang="pl-PL" dirty="0" err="1"/>
              <a:t>čemukoli</a:t>
            </a:r>
            <a:r>
              <a:rPr lang="pl-PL" dirty="0"/>
              <a:t>.</a:t>
            </a:r>
            <a:endParaRPr lang="pl-PL" dirty="0">
              <a:ea typeface="Verdana" panose="020B0604030504040204" pitchFamily="34" charset="0"/>
              <a:cs typeface="Verdana" panose="020B0604030504040204" pitchFamily="34" charset="0"/>
            </a:endParaRPr>
          </a:p>
        </p:txBody>
      </p:sp>
      <p:sp>
        <p:nvSpPr>
          <p:cNvPr id="4" name="Prostokąt 3"/>
          <p:cNvSpPr/>
          <p:nvPr/>
        </p:nvSpPr>
        <p:spPr>
          <a:xfrm>
            <a:off x="6096000" y="1958493"/>
            <a:ext cx="5890054" cy="3970318"/>
          </a:xfrm>
          <a:prstGeom prst="rect">
            <a:avLst/>
          </a:prstGeom>
        </p:spPr>
        <p:txBody>
          <a:bodyPr wrap="square">
            <a:spAutoFit/>
          </a:bodyPr>
          <a:lstStyle/>
          <a:p>
            <a:pPr marL="358775" lvl="0" indent="-358775"/>
            <a:r>
              <a:rPr lang="pl-PL" dirty="0" smtClean="0"/>
              <a:t>1</a:t>
            </a:r>
            <a:r>
              <a:rPr lang="pl-PL" dirty="0"/>
              <a:t>.	Sygnatariusze Deklaracji zobowiązują się działać w dobrej wierze na rzecz realizacji ustaleń wynikających </a:t>
            </a:r>
            <a:r>
              <a:rPr lang="pl-PL" dirty="0" smtClean="0"/>
              <a:t/>
            </a:r>
            <a:br>
              <a:rPr lang="pl-PL" dirty="0" smtClean="0"/>
            </a:br>
            <a:r>
              <a:rPr lang="pl-PL" dirty="0" smtClean="0"/>
              <a:t>z </a:t>
            </a:r>
            <a:r>
              <a:rPr lang="pl-PL" dirty="0"/>
              <a:t>niniejszego dokumentu, a także dołożą wszelkich starań oraz podejmą działania zmierzające do realizacji działań określonych w § 1.</a:t>
            </a:r>
          </a:p>
          <a:p>
            <a:pPr marL="358775" lvl="0" indent="-358775"/>
            <a:r>
              <a:rPr lang="pl-PL" dirty="0"/>
              <a:t>2.	W celu realizacji Deklaracji, Sygnatariusze powołają zespół roboczy, w skład którego wejdą przedstawiciele podmiotów, które podpisały niniejszy dokument.</a:t>
            </a:r>
          </a:p>
          <a:p>
            <a:pPr marL="358775" lvl="0" indent="-358775"/>
            <a:r>
              <a:rPr lang="pl-PL" dirty="0"/>
              <a:t>3.	Postanowienia Deklaracji nie upoważniają żadnego </a:t>
            </a:r>
            <a:r>
              <a:rPr lang="pl-PL" dirty="0" smtClean="0"/>
              <a:t/>
            </a:r>
            <a:br>
              <a:rPr lang="pl-PL" dirty="0" smtClean="0"/>
            </a:br>
            <a:r>
              <a:rPr lang="pl-PL" dirty="0" smtClean="0"/>
              <a:t>z </a:t>
            </a:r>
            <a:r>
              <a:rPr lang="pl-PL" dirty="0"/>
              <a:t>Sygnatariuszy do podejmowania jakichkolwiek czynności w imieniu którejkolwiek z pozostałych stron, </a:t>
            </a:r>
            <a:r>
              <a:rPr lang="pl-PL" dirty="0" smtClean="0"/>
              <a:t/>
            </a:r>
            <a:br>
              <a:rPr lang="pl-PL" dirty="0" smtClean="0"/>
            </a:br>
            <a:r>
              <a:rPr lang="pl-PL" dirty="0" smtClean="0"/>
              <a:t>w </a:t>
            </a:r>
            <a:r>
              <a:rPr lang="pl-PL" dirty="0"/>
              <a:t>tym w szczególności do składania i przyjmowania oświadczeń woli czy zawiadomień oraz do zaciągania jakichkolwiek zobowiązań. </a:t>
            </a:r>
          </a:p>
        </p:txBody>
      </p:sp>
    </p:spTree>
    <p:extLst>
      <p:ext uri="{BB962C8B-B14F-4D97-AF65-F5344CB8AC3E}">
        <p14:creationId xmlns:p14="http://schemas.microsoft.com/office/powerpoint/2010/main" val="40322577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480883" y="1128296"/>
            <a:ext cx="5535827" cy="518154"/>
          </a:xfrm>
        </p:spPr>
        <p:txBody>
          <a:bodyPr>
            <a:noAutofit/>
          </a:bodyPr>
          <a:lstStyle/>
          <a:p>
            <a:pPr algn="ctr">
              <a:lnSpc>
                <a:spcPct val="100000"/>
              </a:lnSpc>
            </a:pPr>
            <a:r>
              <a:rPr lang="pl-PL" sz="2400" b="1" dirty="0" smtClean="0">
                <a:latin typeface="+mn-lt"/>
                <a:ea typeface="Verdana" panose="020B0604030504040204" pitchFamily="34" charset="0"/>
                <a:cs typeface="Verdana" panose="020B0604030504040204" pitchFamily="34" charset="0"/>
              </a:rPr>
              <a:t/>
            </a:r>
            <a:br>
              <a:rPr lang="pl-PL" sz="2400" b="1" dirty="0" smtClean="0">
                <a:latin typeface="+mn-lt"/>
                <a:ea typeface="Verdana" panose="020B0604030504040204" pitchFamily="34" charset="0"/>
                <a:cs typeface="Verdana" panose="020B0604030504040204" pitchFamily="34" charset="0"/>
              </a:rPr>
            </a:br>
            <a:r>
              <a:rPr lang="pl-PL" sz="2400" b="1" dirty="0" smtClean="0">
                <a:latin typeface="+mn-lt"/>
                <a:ea typeface="Verdana" panose="020B0604030504040204" pitchFamily="34" charset="0"/>
                <a:cs typeface="Verdana" panose="020B0604030504040204" pitchFamily="34" charset="0"/>
              </a:rPr>
              <a:t>§ </a:t>
            </a:r>
            <a:r>
              <a:rPr lang="pl-PL" sz="2400" b="1" dirty="0">
                <a:latin typeface="+mn-lt"/>
                <a:ea typeface="Verdana" panose="020B0604030504040204" pitchFamily="34" charset="0"/>
                <a:cs typeface="Verdana" panose="020B0604030504040204" pitchFamily="34" charset="0"/>
              </a:rPr>
              <a:t>3</a:t>
            </a:r>
            <a:br>
              <a:rPr lang="pl-PL" sz="2400" b="1" dirty="0">
                <a:latin typeface="+mn-lt"/>
                <a:ea typeface="Verdana" panose="020B0604030504040204" pitchFamily="34" charset="0"/>
                <a:cs typeface="Verdana" panose="020B0604030504040204" pitchFamily="34" charset="0"/>
              </a:rPr>
            </a:br>
            <a:r>
              <a:rPr lang="pl-PL" sz="2400" b="1" dirty="0" err="1">
                <a:latin typeface="+mn-lt"/>
                <a:ea typeface="Verdana" panose="020B0604030504040204" pitchFamily="34" charset="0"/>
                <a:cs typeface="Verdana" panose="020B0604030504040204" pitchFamily="34" charset="0"/>
              </a:rPr>
              <a:t>Závěrečná</a:t>
            </a:r>
            <a:r>
              <a:rPr lang="pl-PL" sz="2400" b="1" dirty="0">
                <a:latin typeface="+mn-lt"/>
                <a:ea typeface="Verdana" panose="020B0604030504040204" pitchFamily="34" charset="0"/>
                <a:cs typeface="Verdana" panose="020B0604030504040204" pitchFamily="34" charset="0"/>
              </a:rPr>
              <a:t> </a:t>
            </a:r>
            <a:r>
              <a:rPr lang="pl-PL" sz="2400" b="1" dirty="0" err="1">
                <a:latin typeface="+mn-lt"/>
                <a:ea typeface="Verdana" panose="020B0604030504040204" pitchFamily="34" charset="0"/>
                <a:cs typeface="Verdana" panose="020B0604030504040204" pitchFamily="34" charset="0"/>
              </a:rPr>
              <a:t>ustanovení</a:t>
            </a:r>
            <a:r>
              <a:rPr lang="pl-PL" sz="2400" b="1" dirty="0">
                <a:latin typeface="+mn-lt"/>
                <a:ea typeface="Verdana" panose="020B0604030504040204" pitchFamily="34" charset="0"/>
                <a:cs typeface="Verdana" panose="020B0604030504040204" pitchFamily="34" charset="0"/>
              </a:rPr>
              <a:t/>
            </a:r>
            <a:br>
              <a:rPr lang="pl-PL" sz="2400" b="1" dirty="0">
                <a:latin typeface="+mn-lt"/>
                <a:ea typeface="Verdana" panose="020B0604030504040204" pitchFamily="34" charset="0"/>
                <a:cs typeface="Verdana" panose="020B0604030504040204" pitchFamily="34" charset="0"/>
              </a:rPr>
            </a:br>
            <a:r>
              <a:rPr lang="pl-PL" sz="2800" b="1" dirty="0" smtClean="0">
                <a:latin typeface="+mn-lt"/>
                <a:ea typeface="Verdana" panose="020B0604030504040204" pitchFamily="34" charset="0"/>
                <a:cs typeface="Verdana" panose="020B0604030504040204" pitchFamily="34" charset="0"/>
              </a:rPr>
              <a:t/>
            </a:r>
            <a:br>
              <a:rPr lang="pl-PL" sz="2800" b="1" dirty="0" smtClean="0">
                <a:latin typeface="+mn-lt"/>
                <a:ea typeface="Verdana" panose="020B0604030504040204" pitchFamily="34" charset="0"/>
                <a:cs typeface="Verdana" panose="020B0604030504040204" pitchFamily="34" charset="0"/>
              </a:rPr>
            </a:br>
            <a:endParaRPr lang="pl-PL" sz="2800" b="1" dirty="0">
              <a:latin typeface="+mn-lt"/>
              <a:ea typeface="Verdana" panose="020B0604030504040204" pitchFamily="34" charset="0"/>
              <a:cs typeface="Verdana" panose="020B0604030504040204" pitchFamily="34" charset="0"/>
            </a:endParaRPr>
          </a:p>
        </p:txBody>
      </p:sp>
      <p:sp>
        <p:nvSpPr>
          <p:cNvPr id="3" name="Prostokąt 2"/>
          <p:cNvSpPr/>
          <p:nvPr/>
        </p:nvSpPr>
        <p:spPr>
          <a:xfrm>
            <a:off x="5976551" y="693692"/>
            <a:ext cx="6096000" cy="830997"/>
          </a:xfrm>
          <a:prstGeom prst="rect">
            <a:avLst/>
          </a:prstGeom>
        </p:spPr>
        <p:txBody>
          <a:bodyPr>
            <a:spAutoFit/>
          </a:bodyPr>
          <a:lstStyle/>
          <a:p>
            <a:pPr algn="ctr"/>
            <a:r>
              <a:rPr lang="pl-PL" sz="2400" b="1" dirty="0">
                <a:ea typeface="Verdana" panose="020B0604030504040204" pitchFamily="34" charset="0"/>
                <a:cs typeface="Verdana" panose="020B0604030504040204" pitchFamily="34" charset="0"/>
              </a:rPr>
              <a:t>§ 3</a:t>
            </a:r>
          </a:p>
          <a:p>
            <a:pPr algn="ctr"/>
            <a:r>
              <a:rPr lang="pl-PL" sz="2400" b="1" dirty="0">
                <a:ea typeface="Verdana" panose="020B0604030504040204" pitchFamily="34" charset="0"/>
                <a:cs typeface="Verdana" panose="020B0604030504040204" pitchFamily="34" charset="0"/>
              </a:rPr>
              <a:t>Postanowienia końcowe</a:t>
            </a:r>
          </a:p>
        </p:txBody>
      </p:sp>
      <p:sp>
        <p:nvSpPr>
          <p:cNvPr id="5" name="Prostokąt 4"/>
          <p:cNvSpPr/>
          <p:nvPr/>
        </p:nvSpPr>
        <p:spPr>
          <a:xfrm>
            <a:off x="494270" y="1690826"/>
            <a:ext cx="5344297" cy="4770537"/>
          </a:xfrm>
          <a:prstGeom prst="rect">
            <a:avLst/>
          </a:prstGeom>
        </p:spPr>
        <p:txBody>
          <a:bodyPr wrap="square">
            <a:spAutoFit/>
          </a:bodyPr>
          <a:lstStyle/>
          <a:p>
            <a:pPr marL="342900" lvl="0" indent="-342900">
              <a:buFont typeface="+mj-lt"/>
              <a:buAutoNum type="arabicPeriod"/>
            </a:pPr>
            <a:r>
              <a:rPr lang="pl-PL" sz="1600" dirty="0"/>
              <a:t>Toto </a:t>
            </a:r>
            <a:r>
              <a:rPr lang="pl-PL" sz="1600" dirty="0" err="1"/>
              <a:t>prohlášení</a:t>
            </a:r>
            <a:r>
              <a:rPr lang="pl-PL" sz="1600" dirty="0"/>
              <a:t> je </a:t>
            </a:r>
            <a:r>
              <a:rPr lang="pl-PL" sz="1600" dirty="0" err="1"/>
              <a:t>vyjádřením</a:t>
            </a:r>
            <a:r>
              <a:rPr lang="pl-PL" sz="1600" dirty="0"/>
              <a:t> </a:t>
            </a:r>
            <a:r>
              <a:rPr lang="pl-PL" sz="1600" dirty="0" err="1"/>
              <a:t>vůle</a:t>
            </a:r>
            <a:r>
              <a:rPr lang="pl-PL" sz="1600" dirty="0"/>
              <a:t> </a:t>
            </a:r>
            <a:r>
              <a:rPr lang="pl-PL" sz="1600" dirty="0" err="1"/>
              <a:t>signatářů</a:t>
            </a:r>
            <a:r>
              <a:rPr lang="pl-PL" sz="1600" dirty="0"/>
              <a:t> </a:t>
            </a:r>
            <a:r>
              <a:rPr lang="pl-PL" sz="1600" dirty="0" err="1"/>
              <a:t>navázat</a:t>
            </a:r>
            <a:r>
              <a:rPr lang="pl-PL" sz="1600" dirty="0"/>
              <a:t> </a:t>
            </a:r>
            <a:r>
              <a:rPr lang="pl-PL" sz="1600" dirty="0" smtClean="0"/>
              <a:t/>
            </a:r>
            <a:br>
              <a:rPr lang="pl-PL" sz="1600" dirty="0" smtClean="0"/>
            </a:br>
            <a:r>
              <a:rPr lang="pl-PL" sz="1600" dirty="0" smtClean="0"/>
              <a:t>a </a:t>
            </a:r>
            <a:r>
              <a:rPr lang="pl-PL" sz="1600" dirty="0" err="1"/>
              <a:t>rozvíjet</a:t>
            </a:r>
            <a:r>
              <a:rPr lang="pl-PL" sz="1600" dirty="0"/>
              <a:t> </a:t>
            </a:r>
            <a:r>
              <a:rPr lang="pl-PL" sz="1600" dirty="0" err="1"/>
              <a:t>spolupráci</a:t>
            </a:r>
            <a:r>
              <a:rPr lang="pl-PL" sz="1600" dirty="0"/>
              <a:t> </a:t>
            </a:r>
            <a:r>
              <a:rPr lang="pl-PL" sz="1600" dirty="0" err="1"/>
              <a:t>mezi</a:t>
            </a:r>
            <a:r>
              <a:rPr lang="pl-PL" sz="1600" dirty="0"/>
              <a:t> </a:t>
            </a:r>
            <a:r>
              <a:rPr lang="pl-PL" sz="1600" dirty="0" err="1"/>
              <a:t>sebou</a:t>
            </a:r>
            <a:r>
              <a:rPr lang="pl-PL" sz="1600" dirty="0"/>
              <a:t> </a:t>
            </a:r>
            <a:r>
              <a:rPr lang="pl-PL" sz="1600" dirty="0" err="1"/>
              <a:t>navzájem</a:t>
            </a:r>
            <a:r>
              <a:rPr lang="pl-PL" sz="1600" dirty="0"/>
              <a:t>. </a:t>
            </a:r>
          </a:p>
          <a:p>
            <a:pPr marL="342900" lvl="0" indent="-342900">
              <a:buFont typeface="+mj-lt"/>
              <a:buAutoNum type="arabicPeriod"/>
            </a:pPr>
            <a:r>
              <a:rPr lang="pl-PL" sz="1600" dirty="0"/>
              <a:t>Z </a:t>
            </a:r>
            <a:r>
              <a:rPr lang="pl-PL" sz="1600" dirty="0" err="1"/>
              <a:t>deklarace</a:t>
            </a:r>
            <a:r>
              <a:rPr lang="pl-PL" sz="1600" dirty="0"/>
              <a:t> </a:t>
            </a:r>
            <a:r>
              <a:rPr lang="pl-PL" sz="1600" dirty="0" err="1"/>
              <a:t>neplynou</a:t>
            </a:r>
            <a:r>
              <a:rPr lang="pl-PL" sz="1600" dirty="0"/>
              <a:t> </a:t>
            </a:r>
            <a:r>
              <a:rPr lang="pl-PL" sz="1600" dirty="0" err="1"/>
              <a:t>žádné</a:t>
            </a:r>
            <a:r>
              <a:rPr lang="pl-PL" sz="1600" dirty="0"/>
              <a:t> </a:t>
            </a:r>
            <a:r>
              <a:rPr lang="pl-PL" sz="1600" dirty="0" err="1"/>
              <a:t>finanční</a:t>
            </a:r>
            <a:r>
              <a:rPr lang="pl-PL" sz="1600" dirty="0"/>
              <a:t> </a:t>
            </a:r>
            <a:r>
              <a:rPr lang="pl-PL" sz="1600" dirty="0" err="1"/>
              <a:t>závazky</a:t>
            </a:r>
            <a:r>
              <a:rPr lang="pl-PL" sz="1600" dirty="0"/>
              <a:t> </a:t>
            </a:r>
            <a:r>
              <a:rPr lang="pl-PL" sz="1600" dirty="0" err="1"/>
              <a:t>mezi</a:t>
            </a:r>
            <a:r>
              <a:rPr lang="pl-PL" sz="1600" dirty="0"/>
              <a:t> </a:t>
            </a:r>
            <a:r>
              <a:rPr lang="pl-PL" sz="1600" dirty="0" err="1"/>
              <a:t>signatáři</a:t>
            </a:r>
            <a:r>
              <a:rPr lang="pl-PL" sz="1600" dirty="0"/>
              <a:t>. </a:t>
            </a:r>
          </a:p>
          <a:p>
            <a:pPr marL="342900" lvl="0" indent="-342900">
              <a:buFont typeface="+mj-lt"/>
              <a:buAutoNum type="arabicPeriod"/>
            </a:pPr>
            <a:r>
              <a:rPr lang="pl-PL" sz="1600" dirty="0" err="1"/>
              <a:t>Deklarace</a:t>
            </a:r>
            <a:r>
              <a:rPr lang="pl-PL" sz="1600" dirty="0"/>
              <a:t> </a:t>
            </a:r>
            <a:r>
              <a:rPr lang="pl-PL" sz="1600" dirty="0" err="1"/>
              <a:t>se</a:t>
            </a:r>
            <a:r>
              <a:rPr lang="pl-PL" sz="1600" dirty="0"/>
              <a:t> </a:t>
            </a:r>
            <a:r>
              <a:rPr lang="pl-PL" sz="1600" dirty="0" err="1"/>
              <a:t>uzavírá</a:t>
            </a:r>
            <a:r>
              <a:rPr lang="pl-PL" sz="1600" dirty="0"/>
              <a:t> na </a:t>
            </a:r>
            <a:r>
              <a:rPr lang="pl-PL" sz="1600" dirty="0" err="1"/>
              <a:t>dobu</a:t>
            </a:r>
            <a:r>
              <a:rPr lang="pl-PL" sz="1600" dirty="0"/>
              <a:t> </a:t>
            </a:r>
            <a:r>
              <a:rPr lang="pl-PL" sz="1600" dirty="0" err="1"/>
              <a:t>neurčitou</a:t>
            </a:r>
            <a:r>
              <a:rPr lang="pl-PL" sz="1600" dirty="0"/>
              <a:t>. </a:t>
            </a:r>
          </a:p>
          <a:p>
            <a:pPr marL="342900" lvl="0" indent="-342900">
              <a:buFont typeface="+mj-lt"/>
              <a:buAutoNum type="arabicPeriod"/>
            </a:pPr>
            <a:r>
              <a:rPr lang="pl-PL" sz="1600" dirty="0" err="1"/>
              <a:t>Každý</a:t>
            </a:r>
            <a:r>
              <a:rPr lang="pl-PL" sz="1600" dirty="0"/>
              <a:t> </a:t>
            </a:r>
            <a:r>
              <a:rPr lang="pl-PL" sz="1600" dirty="0" err="1"/>
              <a:t>signatář</a:t>
            </a:r>
            <a:r>
              <a:rPr lang="pl-PL" sz="1600" dirty="0"/>
              <a:t> </a:t>
            </a:r>
            <a:r>
              <a:rPr lang="pl-PL" sz="1600" dirty="0" err="1"/>
              <a:t>může</a:t>
            </a:r>
            <a:r>
              <a:rPr lang="pl-PL" sz="1600" dirty="0"/>
              <a:t> </a:t>
            </a:r>
            <a:r>
              <a:rPr lang="pl-PL" sz="1600" dirty="0" err="1"/>
              <a:t>odstoupit</a:t>
            </a:r>
            <a:r>
              <a:rPr lang="pl-PL" sz="1600" dirty="0"/>
              <a:t> od </a:t>
            </a:r>
            <a:r>
              <a:rPr lang="pl-PL" sz="1600" dirty="0" err="1"/>
              <a:t>deklarace</a:t>
            </a:r>
            <a:r>
              <a:rPr lang="pl-PL" sz="1600" dirty="0"/>
              <a:t> </a:t>
            </a:r>
            <a:r>
              <a:rPr lang="pl-PL" sz="1600" dirty="0" smtClean="0"/>
              <a:t/>
            </a:r>
            <a:br>
              <a:rPr lang="pl-PL" sz="1600" dirty="0" smtClean="0"/>
            </a:br>
            <a:r>
              <a:rPr lang="pl-PL" sz="1600" dirty="0" smtClean="0"/>
              <a:t>s </a:t>
            </a:r>
            <a:r>
              <a:rPr lang="pl-PL" sz="1600" dirty="0" err="1"/>
              <a:t>jednoměsíční</a:t>
            </a:r>
            <a:r>
              <a:rPr lang="pl-PL" sz="1600" dirty="0"/>
              <a:t> </a:t>
            </a:r>
            <a:r>
              <a:rPr lang="pl-PL" sz="1600" dirty="0" err="1"/>
              <a:t>výpovědní</a:t>
            </a:r>
            <a:r>
              <a:rPr lang="pl-PL" sz="1600" dirty="0"/>
              <a:t> </a:t>
            </a:r>
            <a:r>
              <a:rPr lang="pl-PL" sz="1600" dirty="0" err="1"/>
              <a:t>lhůtou</a:t>
            </a:r>
            <a:r>
              <a:rPr lang="pl-PL" sz="1600" dirty="0"/>
              <a:t>.</a:t>
            </a:r>
          </a:p>
          <a:p>
            <a:pPr marL="342900" lvl="0" indent="-342900">
              <a:buFont typeface="+mj-lt"/>
              <a:buAutoNum type="arabicPeriod"/>
            </a:pPr>
            <a:r>
              <a:rPr lang="pl-PL" sz="1600" dirty="0" err="1"/>
              <a:t>Změny</a:t>
            </a:r>
            <a:r>
              <a:rPr lang="pl-PL" sz="1600" dirty="0"/>
              <a:t> v </a:t>
            </a:r>
            <a:r>
              <a:rPr lang="pl-PL" sz="1600" dirty="0" err="1"/>
              <a:t>obsahu</a:t>
            </a:r>
            <a:r>
              <a:rPr lang="pl-PL" sz="1600" dirty="0"/>
              <a:t> </a:t>
            </a:r>
            <a:r>
              <a:rPr lang="pl-PL" sz="1600" dirty="0" err="1"/>
              <a:t>deklarace</a:t>
            </a:r>
            <a:r>
              <a:rPr lang="pl-PL" sz="1600" dirty="0"/>
              <a:t> </a:t>
            </a:r>
            <a:r>
              <a:rPr lang="pl-PL" sz="1600" dirty="0" err="1"/>
              <a:t>musí</a:t>
            </a:r>
            <a:r>
              <a:rPr lang="pl-PL" sz="1600" dirty="0"/>
              <a:t> </a:t>
            </a:r>
            <a:r>
              <a:rPr lang="pl-PL" sz="1600" dirty="0" err="1"/>
              <a:t>mít</a:t>
            </a:r>
            <a:r>
              <a:rPr lang="pl-PL" sz="1600" dirty="0"/>
              <a:t> </a:t>
            </a:r>
            <a:r>
              <a:rPr lang="pl-PL" sz="1600" dirty="0" err="1"/>
              <a:t>písemnou</a:t>
            </a:r>
            <a:r>
              <a:rPr lang="pl-PL" sz="1600" dirty="0"/>
              <a:t> </a:t>
            </a:r>
            <a:r>
              <a:rPr lang="pl-PL" sz="1600" dirty="0" err="1"/>
              <a:t>formu</a:t>
            </a:r>
            <a:r>
              <a:rPr lang="pl-PL" sz="1600" dirty="0"/>
              <a:t>, </a:t>
            </a:r>
            <a:r>
              <a:rPr lang="pl-PL" sz="1600" dirty="0" err="1"/>
              <a:t>jinak</a:t>
            </a:r>
            <a:r>
              <a:rPr lang="pl-PL" sz="1600" dirty="0"/>
              <a:t> </a:t>
            </a:r>
            <a:r>
              <a:rPr lang="pl-PL" sz="1600" dirty="0" err="1"/>
              <a:t>jsou</a:t>
            </a:r>
            <a:r>
              <a:rPr lang="pl-PL" sz="1600" dirty="0"/>
              <a:t> </a:t>
            </a:r>
            <a:r>
              <a:rPr lang="pl-PL" sz="1600" dirty="0" err="1"/>
              <a:t>neplatné</a:t>
            </a:r>
            <a:r>
              <a:rPr lang="pl-PL" sz="1600" dirty="0"/>
              <a:t>.    </a:t>
            </a:r>
          </a:p>
          <a:p>
            <a:pPr marL="342900" lvl="0" indent="-342900">
              <a:buFont typeface="+mj-lt"/>
              <a:buAutoNum type="arabicPeriod"/>
            </a:pPr>
            <a:r>
              <a:rPr lang="pl-PL" sz="1600" dirty="0" err="1"/>
              <a:t>Deklarace</a:t>
            </a:r>
            <a:r>
              <a:rPr lang="pl-PL" sz="1600" dirty="0"/>
              <a:t> </a:t>
            </a:r>
            <a:r>
              <a:rPr lang="pl-PL" sz="1600" dirty="0" err="1"/>
              <a:t>byla</a:t>
            </a:r>
            <a:r>
              <a:rPr lang="pl-PL" sz="1600" dirty="0"/>
              <a:t> </a:t>
            </a:r>
            <a:r>
              <a:rPr lang="pl-PL" sz="1600" dirty="0" err="1"/>
              <a:t>vyhotovena</a:t>
            </a:r>
            <a:r>
              <a:rPr lang="pl-PL" sz="1600" dirty="0"/>
              <a:t> v 12 </a:t>
            </a:r>
            <a:r>
              <a:rPr lang="pl-PL" sz="1600" dirty="0" err="1"/>
              <a:t>vyhotoveních</a:t>
            </a:r>
            <a:r>
              <a:rPr lang="pl-PL" sz="1600" dirty="0"/>
              <a:t> </a:t>
            </a:r>
            <a:r>
              <a:rPr lang="pl-PL" sz="1600" dirty="0" err="1"/>
              <a:t>ve</a:t>
            </a:r>
            <a:r>
              <a:rPr lang="pl-PL" sz="1600" dirty="0"/>
              <a:t> </a:t>
            </a:r>
            <a:r>
              <a:rPr lang="pl-PL" sz="1600" dirty="0" err="1"/>
              <a:t>dvou</a:t>
            </a:r>
            <a:r>
              <a:rPr lang="pl-PL" sz="1600" dirty="0"/>
              <a:t> </a:t>
            </a:r>
            <a:r>
              <a:rPr lang="pl-PL" sz="1600" dirty="0" err="1"/>
              <a:t>jazykových</a:t>
            </a:r>
            <a:r>
              <a:rPr lang="pl-PL" sz="1600" dirty="0"/>
              <a:t> </a:t>
            </a:r>
            <a:r>
              <a:rPr lang="pl-PL" sz="1600" dirty="0" err="1"/>
              <a:t>verzích</a:t>
            </a:r>
            <a:r>
              <a:rPr lang="pl-PL" sz="1600" dirty="0"/>
              <a:t> (</a:t>
            </a:r>
            <a:r>
              <a:rPr lang="pl-PL" sz="1600" dirty="0" err="1"/>
              <a:t>české</a:t>
            </a:r>
            <a:r>
              <a:rPr lang="pl-PL" sz="1600" dirty="0"/>
              <a:t> a </a:t>
            </a:r>
            <a:r>
              <a:rPr lang="pl-PL" sz="1600" dirty="0" err="1"/>
              <a:t>polské</a:t>
            </a:r>
            <a:r>
              <a:rPr lang="pl-PL" sz="1600" dirty="0"/>
              <a:t>), </a:t>
            </a:r>
            <a:r>
              <a:rPr lang="pl-PL" sz="1600" dirty="0" err="1"/>
              <a:t>obě</a:t>
            </a:r>
            <a:r>
              <a:rPr lang="pl-PL" sz="1600" dirty="0"/>
              <a:t> </a:t>
            </a:r>
            <a:r>
              <a:rPr lang="pl-PL" sz="1600" dirty="0" err="1"/>
              <a:t>verze</a:t>
            </a:r>
            <a:r>
              <a:rPr lang="pl-PL" sz="1600" dirty="0"/>
              <a:t> </a:t>
            </a:r>
            <a:r>
              <a:rPr lang="pl-PL" sz="1600" dirty="0" err="1"/>
              <a:t>mají</a:t>
            </a:r>
            <a:r>
              <a:rPr lang="pl-PL" sz="1600" dirty="0"/>
              <a:t> </a:t>
            </a:r>
            <a:r>
              <a:rPr lang="pl-PL" sz="1600" dirty="0" err="1"/>
              <a:t>stejnou</a:t>
            </a:r>
            <a:r>
              <a:rPr lang="pl-PL" sz="1600" dirty="0"/>
              <a:t> </a:t>
            </a:r>
            <a:r>
              <a:rPr lang="pl-PL" sz="1600" dirty="0" err="1"/>
              <a:t>právní</a:t>
            </a:r>
            <a:r>
              <a:rPr lang="pl-PL" sz="1600" dirty="0"/>
              <a:t> moc.</a:t>
            </a:r>
          </a:p>
          <a:p>
            <a:pPr marL="342900" lvl="0" indent="-342900">
              <a:buFont typeface="+mj-lt"/>
              <a:buAutoNum type="arabicPeriod"/>
            </a:pPr>
            <a:r>
              <a:rPr lang="pl-PL" sz="1600" dirty="0" err="1"/>
              <a:t>Každý</a:t>
            </a:r>
            <a:r>
              <a:rPr lang="pl-PL" sz="1600" dirty="0"/>
              <a:t> </a:t>
            </a:r>
            <a:r>
              <a:rPr lang="pl-PL" sz="1600" dirty="0" err="1"/>
              <a:t>signatář</a:t>
            </a:r>
            <a:r>
              <a:rPr lang="pl-PL" sz="1600" dirty="0"/>
              <a:t> </a:t>
            </a:r>
            <a:r>
              <a:rPr lang="pl-PL" sz="1600" dirty="0" err="1"/>
              <a:t>deklarace</a:t>
            </a:r>
            <a:r>
              <a:rPr lang="pl-PL" sz="1600" dirty="0"/>
              <a:t> dostane 1 </a:t>
            </a:r>
            <a:r>
              <a:rPr lang="pl-PL" sz="1600" dirty="0" err="1"/>
              <a:t>originální</a:t>
            </a:r>
            <a:r>
              <a:rPr lang="pl-PL" sz="1600" dirty="0"/>
              <a:t> </a:t>
            </a:r>
            <a:r>
              <a:rPr lang="pl-PL" sz="1600" dirty="0" err="1"/>
              <a:t>výtisk</a:t>
            </a:r>
            <a:r>
              <a:rPr lang="pl-PL" sz="1600" dirty="0"/>
              <a:t> </a:t>
            </a:r>
            <a:r>
              <a:rPr lang="pl-PL" sz="1600" dirty="0" smtClean="0"/>
              <a:t/>
            </a:r>
            <a:br>
              <a:rPr lang="pl-PL" sz="1600" dirty="0" smtClean="0"/>
            </a:br>
            <a:r>
              <a:rPr lang="pl-PL" sz="1600" dirty="0" err="1" smtClean="0"/>
              <a:t>ve</a:t>
            </a:r>
            <a:r>
              <a:rPr lang="pl-PL" sz="1600" dirty="0" smtClean="0"/>
              <a:t> </a:t>
            </a:r>
            <a:r>
              <a:rPr lang="pl-PL" sz="1600" dirty="0" err="1"/>
              <a:t>svém</a:t>
            </a:r>
            <a:r>
              <a:rPr lang="pl-PL" sz="1600" dirty="0"/>
              <a:t> </a:t>
            </a:r>
            <a:r>
              <a:rPr lang="pl-PL" sz="1600" dirty="0" err="1"/>
              <a:t>jazyce</a:t>
            </a:r>
            <a:r>
              <a:rPr lang="pl-PL" sz="1600" dirty="0"/>
              <a:t> a 1 kopii v </a:t>
            </a:r>
            <a:r>
              <a:rPr lang="pl-PL" sz="1600" dirty="0" err="1"/>
              <a:t>cizím</a:t>
            </a:r>
            <a:r>
              <a:rPr lang="pl-PL" sz="1600" dirty="0"/>
              <a:t> </a:t>
            </a:r>
            <a:r>
              <a:rPr lang="pl-PL" sz="1600" dirty="0" err="1"/>
              <a:t>jazyce</a:t>
            </a:r>
            <a:r>
              <a:rPr lang="pl-PL" sz="1600" dirty="0"/>
              <a:t> (</a:t>
            </a:r>
            <a:r>
              <a:rPr lang="pl-PL" sz="1600" dirty="0" err="1"/>
              <a:t>českém</a:t>
            </a:r>
            <a:r>
              <a:rPr lang="pl-PL" sz="1600" dirty="0"/>
              <a:t> </a:t>
            </a:r>
            <a:r>
              <a:rPr lang="pl-PL" sz="1600" dirty="0" err="1"/>
              <a:t>nebo</a:t>
            </a:r>
            <a:r>
              <a:rPr lang="pl-PL" sz="1600" dirty="0"/>
              <a:t> </a:t>
            </a:r>
            <a:r>
              <a:rPr lang="pl-PL" sz="1600" dirty="0" err="1"/>
              <a:t>polském</a:t>
            </a:r>
            <a:r>
              <a:rPr lang="pl-PL" sz="1600" dirty="0"/>
              <a:t>). </a:t>
            </a:r>
          </a:p>
          <a:p>
            <a:pPr marL="342900" lvl="0" indent="-342900">
              <a:buFont typeface="+mj-lt"/>
              <a:buAutoNum type="arabicPeriod"/>
            </a:pPr>
            <a:r>
              <a:rPr lang="pl-PL" sz="1600" dirty="0" err="1"/>
              <a:t>Všechny</a:t>
            </a:r>
            <a:r>
              <a:rPr lang="pl-PL" sz="1600" dirty="0"/>
              <a:t> </a:t>
            </a:r>
            <a:r>
              <a:rPr lang="pl-PL" sz="1600" dirty="0" err="1"/>
              <a:t>výtisky</a:t>
            </a:r>
            <a:r>
              <a:rPr lang="pl-PL" sz="1600" dirty="0"/>
              <a:t> </a:t>
            </a:r>
            <a:r>
              <a:rPr lang="pl-PL" sz="1600" dirty="0" err="1"/>
              <a:t>deklarace</a:t>
            </a:r>
            <a:r>
              <a:rPr lang="pl-PL" sz="1600" dirty="0"/>
              <a:t> </a:t>
            </a:r>
            <a:r>
              <a:rPr lang="pl-PL" sz="1600" dirty="0" err="1"/>
              <a:t>budou</a:t>
            </a:r>
            <a:r>
              <a:rPr lang="pl-PL" sz="1600" dirty="0"/>
              <a:t> </a:t>
            </a:r>
            <a:r>
              <a:rPr lang="pl-PL" sz="1600" dirty="0" err="1"/>
              <a:t>podepsány</a:t>
            </a:r>
            <a:r>
              <a:rPr lang="pl-PL" sz="1600" dirty="0"/>
              <a:t> </a:t>
            </a:r>
            <a:r>
              <a:rPr lang="pl-PL" sz="1600" dirty="0" err="1"/>
              <a:t>statutárními</a:t>
            </a:r>
            <a:r>
              <a:rPr lang="pl-PL" sz="1600" dirty="0"/>
              <a:t> </a:t>
            </a:r>
            <a:r>
              <a:rPr lang="pl-PL" sz="1600" dirty="0" err="1"/>
              <a:t>zástupci</a:t>
            </a:r>
            <a:r>
              <a:rPr lang="pl-PL" sz="1600" dirty="0"/>
              <a:t> </a:t>
            </a:r>
            <a:r>
              <a:rPr lang="pl-PL" sz="1600" dirty="0" err="1"/>
              <a:t>všech</a:t>
            </a:r>
            <a:r>
              <a:rPr lang="pl-PL" sz="1600" dirty="0"/>
              <a:t> </a:t>
            </a:r>
            <a:r>
              <a:rPr lang="pl-PL" sz="1600" dirty="0" err="1"/>
              <a:t>stran</a:t>
            </a:r>
            <a:r>
              <a:rPr lang="pl-PL" sz="1600" dirty="0"/>
              <a:t> </a:t>
            </a:r>
            <a:r>
              <a:rPr lang="pl-PL" sz="1600" dirty="0" err="1"/>
              <a:t>nebo</a:t>
            </a:r>
            <a:r>
              <a:rPr lang="pl-PL" sz="1600" dirty="0"/>
              <a:t> </a:t>
            </a:r>
            <a:r>
              <a:rPr lang="pl-PL" sz="1600" dirty="0" err="1"/>
              <a:t>jejich</a:t>
            </a:r>
            <a:r>
              <a:rPr lang="pl-PL" sz="1600" dirty="0"/>
              <a:t> </a:t>
            </a:r>
            <a:r>
              <a:rPr lang="pl-PL" sz="1600" dirty="0" err="1"/>
              <a:t>zástupci</a:t>
            </a:r>
            <a:r>
              <a:rPr lang="pl-PL" sz="1600" dirty="0"/>
              <a:t> na </a:t>
            </a:r>
            <a:r>
              <a:rPr lang="pl-PL" sz="1600" dirty="0" err="1"/>
              <a:t>základě</a:t>
            </a:r>
            <a:r>
              <a:rPr lang="pl-PL" sz="1600" dirty="0"/>
              <a:t> </a:t>
            </a:r>
            <a:r>
              <a:rPr lang="pl-PL" sz="1600" dirty="0" err="1"/>
              <a:t>plné</a:t>
            </a:r>
            <a:r>
              <a:rPr lang="pl-PL" sz="1600" dirty="0"/>
              <a:t> </a:t>
            </a:r>
            <a:r>
              <a:rPr lang="pl-PL" sz="1600" dirty="0" err="1"/>
              <a:t>moci</a:t>
            </a:r>
            <a:r>
              <a:rPr lang="pl-PL" sz="1600" dirty="0"/>
              <a:t>. </a:t>
            </a:r>
          </a:p>
          <a:p>
            <a:pPr marL="342900" indent="-342900">
              <a:buFont typeface="+mj-lt"/>
              <a:buAutoNum type="arabicPeriod"/>
            </a:pPr>
            <a:r>
              <a:rPr lang="pl-PL" sz="1600" dirty="0" err="1"/>
              <a:t>Deklarace</a:t>
            </a:r>
            <a:r>
              <a:rPr lang="pl-PL" sz="1600" dirty="0"/>
              <a:t> je </a:t>
            </a:r>
            <a:r>
              <a:rPr lang="pl-PL" sz="1600" dirty="0" err="1"/>
              <a:t>platná</a:t>
            </a:r>
            <a:r>
              <a:rPr lang="pl-PL" sz="1600" dirty="0"/>
              <a:t> dnem </a:t>
            </a:r>
            <a:r>
              <a:rPr lang="pl-PL" sz="1600" dirty="0" err="1"/>
              <a:t>podepsání</a:t>
            </a:r>
            <a:r>
              <a:rPr lang="pl-PL" sz="1600" dirty="0"/>
              <a:t>.</a:t>
            </a:r>
            <a:endParaRPr lang="pl-PL" sz="1600" dirty="0">
              <a:ea typeface="Verdana" panose="020B0604030504040204" pitchFamily="34" charset="0"/>
              <a:cs typeface="Verdana" panose="020B0604030504040204" pitchFamily="34" charset="0"/>
            </a:endParaRPr>
          </a:p>
        </p:txBody>
      </p:sp>
      <p:sp>
        <p:nvSpPr>
          <p:cNvPr id="4" name="Prostokąt 3"/>
          <p:cNvSpPr/>
          <p:nvPr/>
        </p:nvSpPr>
        <p:spPr>
          <a:xfrm>
            <a:off x="6079524" y="1728522"/>
            <a:ext cx="5890054" cy="4770537"/>
          </a:xfrm>
          <a:prstGeom prst="rect">
            <a:avLst/>
          </a:prstGeom>
        </p:spPr>
        <p:txBody>
          <a:bodyPr wrap="square">
            <a:spAutoFit/>
          </a:bodyPr>
          <a:lstStyle/>
          <a:p>
            <a:pPr marL="342900" lvl="0" indent="-342900">
              <a:buFont typeface="+mj-lt"/>
              <a:buAutoNum type="arabicPeriod"/>
            </a:pPr>
            <a:r>
              <a:rPr lang="pl-PL" sz="1600" dirty="0" smtClean="0"/>
              <a:t>Deklaracja </a:t>
            </a:r>
            <a:r>
              <a:rPr lang="pl-PL" sz="1600" dirty="0"/>
              <a:t>stanowi wyraz woli Sygnatariuszy do nawiązania </a:t>
            </a:r>
            <a:r>
              <a:rPr lang="pl-PL" sz="1600" dirty="0" smtClean="0"/>
              <a:t/>
            </a:r>
            <a:br>
              <a:rPr lang="pl-PL" sz="1600" dirty="0" smtClean="0"/>
            </a:br>
            <a:r>
              <a:rPr lang="pl-PL" sz="1600" dirty="0" smtClean="0"/>
              <a:t>i </a:t>
            </a:r>
            <a:r>
              <a:rPr lang="pl-PL" sz="1600" dirty="0"/>
              <a:t>rozwijania ze sobą współpracy. </a:t>
            </a:r>
          </a:p>
          <a:p>
            <a:pPr marL="342900" lvl="0" indent="-342900">
              <a:buFont typeface="+mj-lt"/>
              <a:buAutoNum type="arabicPeriod"/>
            </a:pPr>
            <a:r>
              <a:rPr lang="pl-PL" sz="1600" dirty="0"/>
              <a:t>Deklaracja nie rodzi pomiędzy podpisującymi go Sygnatariuszami żadnych zobowiązań finansowych. </a:t>
            </a:r>
          </a:p>
          <a:p>
            <a:pPr marL="342900" lvl="0" indent="-342900">
              <a:buFont typeface="+mj-lt"/>
              <a:buAutoNum type="arabicPeriod"/>
            </a:pPr>
            <a:r>
              <a:rPr lang="pl-PL" sz="1600" dirty="0"/>
              <a:t>Deklaracja została zawarta na czas nieokreślony. </a:t>
            </a:r>
          </a:p>
          <a:p>
            <a:pPr marL="342900" lvl="0" indent="-342900">
              <a:buFont typeface="+mj-lt"/>
              <a:buAutoNum type="arabicPeriod"/>
            </a:pPr>
            <a:r>
              <a:rPr lang="pl-PL" sz="1600" dirty="0"/>
              <a:t>Każdy z Sygnatariuszy może odstąpić od Deklaracji </a:t>
            </a:r>
            <a:r>
              <a:rPr lang="pl-PL" sz="1600" dirty="0" smtClean="0"/>
              <a:t/>
            </a:r>
            <a:br>
              <a:rPr lang="pl-PL" sz="1600" dirty="0" smtClean="0"/>
            </a:br>
            <a:r>
              <a:rPr lang="pl-PL" sz="1600" dirty="0" smtClean="0"/>
              <a:t>z </a:t>
            </a:r>
            <a:r>
              <a:rPr lang="pl-PL" sz="1600" dirty="0"/>
              <a:t>zachowaniem 1 miesięcznego okresu wypowiedzenia. </a:t>
            </a:r>
          </a:p>
          <a:p>
            <a:pPr marL="342900" lvl="0" indent="-342900">
              <a:buFont typeface="+mj-lt"/>
              <a:buAutoNum type="arabicPeriod"/>
            </a:pPr>
            <a:r>
              <a:rPr lang="pl-PL" sz="1600" dirty="0"/>
              <a:t>Zmiany w treści Deklaracji wymagają formy pisemnej pod rygorem nieważności. </a:t>
            </a:r>
          </a:p>
          <a:p>
            <a:pPr marL="342900" lvl="0" indent="-342900">
              <a:buFont typeface="+mj-lt"/>
              <a:buAutoNum type="arabicPeriod"/>
            </a:pPr>
            <a:r>
              <a:rPr lang="pl-PL" sz="1600" dirty="0"/>
              <a:t>Deklaracja została sporządzona w 12 jednobrzmiących egzemplarzach w 2 wersjach językowych (polskiej i czeskiej), przy czym obie wersje mają tę samą moc prawną. </a:t>
            </a:r>
          </a:p>
          <a:p>
            <a:pPr marL="342900" lvl="0" indent="-342900">
              <a:buFont typeface="+mj-lt"/>
              <a:buAutoNum type="arabicPeriod"/>
            </a:pPr>
            <a:r>
              <a:rPr lang="pl-PL" sz="1600" dirty="0"/>
              <a:t>Każdy Sygnatariusz Deklaracji otrzymuje 1 egzemplarz oryginału w swoim języku i 1 egzemplarz kopii w języku obcym (polskim lub czeskim). </a:t>
            </a:r>
          </a:p>
          <a:p>
            <a:pPr marL="342900" lvl="0" indent="-342900">
              <a:buFont typeface="+mj-lt"/>
              <a:buAutoNum type="arabicPeriod"/>
            </a:pPr>
            <a:r>
              <a:rPr lang="pl-PL" sz="1600" dirty="0"/>
              <a:t>Wszystkie egzemplarze Deklaracji zostaną podpisane przez statutowych przedstawicieli wszystkich stron lub ich Pełnomocników. </a:t>
            </a:r>
          </a:p>
          <a:p>
            <a:pPr marL="342900" indent="-342900">
              <a:buFont typeface="+mj-lt"/>
              <a:buAutoNum type="arabicPeriod"/>
            </a:pPr>
            <a:r>
              <a:rPr lang="pl-PL" sz="1600" dirty="0"/>
              <a:t>Deklaracja wchodzi w życie z dniem podpisania.</a:t>
            </a:r>
          </a:p>
        </p:txBody>
      </p:sp>
    </p:spTree>
    <p:extLst>
      <p:ext uri="{BB962C8B-B14F-4D97-AF65-F5344CB8AC3E}">
        <p14:creationId xmlns:p14="http://schemas.microsoft.com/office/powerpoint/2010/main" val="1610828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ytuł 2"/>
          <p:cNvSpPr>
            <a:spLocks noGrp="1"/>
          </p:cNvSpPr>
          <p:nvPr>
            <p:ph type="title"/>
          </p:nvPr>
        </p:nvSpPr>
        <p:spPr>
          <a:xfrm>
            <a:off x="714633" y="2749979"/>
            <a:ext cx="10515600" cy="1325563"/>
          </a:xfrm>
        </p:spPr>
        <p:txBody>
          <a:bodyPr>
            <a:normAutofit fontScale="90000"/>
          </a:bodyPr>
          <a:lstStyle/>
          <a:p>
            <a:pPr algn="ctr">
              <a:lnSpc>
                <a:spcPct val="100000"/>
              </a:lnSpc>
              <a:spcBef>
                <a:spcPts val="550"/>
              </a:spcBef>
            </a:pPr>
            <a:r>
              <a:rPr lang="en-GB" altLang="cs-CZ" sz="2200" b="1" dirty="0">
                <a:solidFill>
                  <a:srgbClr val="2D2DB9"/>
                </a:solidFill>
                <a:latin typeface="Times New Roman" pitchFamily="18" charset="0"/>
                <a:ea typeface="Arial Unicode MS" pitchFamily="34" charset="-128"/>
                <a:cs typeface="Arial Unicode MS" pitchFamily="34" charset="-128"/>
              </a:rPr>
              <a:t/>
            </a:r>
            <a:br>
              <a:rPr lang="en-GB" altLang="cs-CZ" sz="2200" b="1" dirty="0">
                <a:solidFill>
                  <a:srgbClr val="2D2DB9"/>
                </a:solidFill>
                <a:latin typeface="Times New Roman" pitchFamily="18" charset="0"/>
                <a:ea typeface="Arial Unicode MS" pitchFamily="34" charset="-128"/>
                <a:cs typeface="Arial Unicode MS" pitchFamily="34" charset="-128"/>
              </a:rPr>
            </a:br>
            <a:r>
              <a:rPr lang="en-GB" altLang="cs-CZ" b="1" dirty="0">
                <a:solidFill>
                  <a:schemeClr val="tx1">
                    <a:lumMod val="85000"/>
                    <a:lumOff val="15000"/>
                  </a:schemeClr>
                </a:solidFill>
                <a:latin typeface="Calibri" panose="020F0502020204030204" pitchFamily="34" charset="0"/>
                <a:ea typeface="Arial Unicode MS" pitchFamily="34" charset="-128"/>
                <a:cs typeface="Arial Unicode MS" pitchFamily="34" charset="-128"/>
              </a:rPr>
              <a:t>DZIĘKUJEMY ZA UWAGĘ /</a:t>
            </a:r>
            <a:br>
              <a:rPr lang="en-GB" altLang="cs-CZ" b="1" dirty="0">
                <a:solidFill>
                  <a:schemeClr val="tx1">
                    <a:lumMod val="85000"/>
                    <a:lumOff val="15000"/>
                  </a:schemeClr>
                </a:solidFill>
                <a:latin typeface="Calibri" panose="020F0502020204030204" pitchFamily="34" charset="0"/>
                <a:ea typeface="Arial Unicode MS" pitchFamily="34" charset="-128"/>
                <a:cs typeface="Arial Unicode MS" pitchFamily="34" charset="-128"/>
              </a:rPr>
            </a:br>
            <a:r>
              <a:rPr lang="en-GB" altLang="cs-CZ" b="1" dirty="0">
                <a:solidFill>
                  <a:schemeClr val="tx1">
                    <a:lumMod val="85000"/>
                    <a:lumOff val="15000"/>
                  </a:schemeClr>
                </a:solidFill>
                <a:latin typeface="Calibri" panose="020F0502020204030204" pitchFamily="34" charset="0"/>
                <a:ea typeface="Arial Unicode MS" pitchFamily="34" charset="-128"/>
                <a:cs typeface="Arial Unicode MS" pitchFamily="34" charset="-128"/>
              </a:rPr>
              <a:t>DĚKUJEME ZA POZORNOST</a:t>
            </a:r>
            <a:r>
              <a:rPr lang="en-GB" altLang="cs-CZ" b="1" dirty="0">
                <a:solidFill>
                  <a:schemeClr val="tx1">
                    <a:lumMod val="85000"/>
                    <a:lumOff val="15000"/>
                  </a:schemeClr>
                </a:solidFill>
                <a:latin typeface="Times New Roman" pitchFamily="18" charset="0"/>
                <a:ea typeface="Arial Unicode MS" pitchFamily="34" charset="-128"/>
                <a:cs typeface="Arial Unicode MS" pitchFamily="34" charset="-128"/>
              </a:rPr>
              <a:t/>
            </a:r>
            <a:br>
              <a:rPr lang="en-GB" altLang="cs-CZ" b="1" dirty="0">
                <a:solidFill>
                  <a:schemeClr val="tx1">
                    <a:lumMod val="85000"/>
                    <a:lumOff val="15000"/>
                  </a:schemeClr>
                </a:solidFill>
                <a:latin typeface="Times New Roman" pitchFamily="18" charset="0"/>
                <a:ea typeface="Arial Unicode MS" pitchFamily="34" charset="-128"/>
                <a:cs typeface="Arial Unicode MS" pitchFamily="34" charset="-128"/>
              </a:rPr>
            </a:br>
            <a:endParaRPr lang="pl-PL" dirty="0">
              <a:solidFill>
                <a:schemeClr val="tx1">
                  <a:lumMod val="85000"/>
                  <a:lumOff val="15000"/>
                </a:schemeClr>
              </a:solidFill>
            </a:endParaRPr>
          </a:p>
        </p:txBody>
      </p:sp>
    </p:spTree>
    <p:extLst>
      <p:ext uri="{BB962C8B-B14F-4D97-AF65-F5344CB8AC3E}">
        <p14:creationId xmlns:p14="http://schemas.microsoft.com/office/powerpoint/2010/main" val="2607631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9CEEB0A-23B2-4361-9E03-02B29A8F3564}"/>
              </a:ext>
            </a:extLst>
          </p:cNvPr>
          <p:cNvSpPr>
            <a:spLocks noGrp="1"/>
          </p:cNvSpPr>
          <p:nvPr>
            <p:ph type="title"/>
          </p:nvPr>
        </p:nvSpPr>
        <p:spPr>
          <a:xfrm>
            <a:off x="838200" y="681037"/>
            <a:ext cx="5323703" cy="1325563"/>
          </a:xfrm>
        </p:spPr>
        <p:txBody>
          <a:bodyPr>
            <a:normAutofit/>
          </a:bodyPr>
          <a:lstStyle/>
          <a:p>
            <a:r>
              <a:rPr lang="pl-PL" sz="3200" b="1" dirty="0"/>
              <a:t>Informace o projektu </a:t>
            </a:r>
            <a:br>
              <a:rPr lang="pl-PL" sz="3200" b="1" dirty="0"/>
            </a:br>
            <a:r>
              <a:rPr lang="pl-PL" sz="3200" b="1" dirty="0"/>
              <a:t>Informacje o projekcie </a:t>
            </a:r>
          </a:p>
        </p:txBody>
      </p:sp>
      <p:sp>
        <p:nvSpPr>
          <p:cNvPr id="3" name="Symbol zastępczy zawartości 2">
            <a:extLst>
              <a:ext uri="{FF2B5EF4-FFF2-40B4-BE49-F238E27FC236}">
                <a16:creationId xmlns="" xmlns:a16="http://schemas.microsoft.com/office/drawing/2014/main" id="{8622D56E-39E5-463E-9E19-B8AF923EEAA5}"/>
              </a:ext>
            </a:extLst>
          </p:cNvPr>
          <p:cNvSpPr>
            <a:spLocks noGrp="1"/>
          </p:cNvSpPr>
          <p:nvPr>
            <p:ph idx="1"/>
          </p:nvPr>
        </p:nvSpPr>
        <p:spPr>
          <a:xfrm>
            <a:off x="506027" y="2006600"/>
            <a:ext cx="11278200" cy="3405501"/>
          </a:xfrm>
        </p:spPr>
        <p:txBody>
          <a:bodyPr>
            <a:normAutofit/>
          </a:bodyPr>
          <a:lstStyle/>
          <a:p>
            <a:pPr algn="just"/>
            <a:r>
              <a:rPr lang="pl-PL" sz="1800" dirty="0"/>
              <a:t>Projekt </a:t>
            </a:r>
            <a:r>
              <a:rPr lang="pl-PL" sz="1800" dirty="0" err="1"/>
              <a:t>Aktivně</a:t>
            </a:r>
            <a:r>
              <a:rPr lang="pl-PL" sz="1800" dirty="0"/>
              <a:t> v </a:t>
            </a:r>
            <a:r>
              <a:rPr lang="pl-PL" sz="1800" dirty="0" err="1"/>
              <a:t>přírodě</a:t>
            </a:r>
            <a:r>
              <a:rPr lang="pl-PL" sz="1800" dirty="0"/>
              <a:t> je </a:t>
            </a:r>
            <a:r>
              <a:rPr lang="pl-PL" sz="1800" dirty="0" err="1"/>
              <a:t>spolufinancován</a:t>
            </a:r>
            <a:r>
              <a:rPr lang="pl-PL" sz="1800" dirty="0"/>
              <a:t> </a:t>
            </a:r>
            <a:r>
              <a:rPr lang="pl-PL" sz="1800" dirty="0" err="1"/>
              <a:t>Evropským</a:t>
            </a:r>
            <a:r>
              <a:rPr lang="pl-PL" sz="1800" dirty="0"/>
              <a:t> </a:t>
            </a:r>
            <a:r>
              <a:rPr lang="pl-PL" sz="1800" dirty="0" err="1"/>
              <a:t>fondem</a:t>
            </a:r>
            <a:r>
              <a:rPr lang="pl-PL" sz="1800" dirty="0"/>
              <a:t> pro </a:t>
            </a:r>
            <a:r>
              <a:rPr lang="pl-PL" sz="1800" dirty="0" err="1"/>
              <a:t>regionální</a:t>
            </a:r>
            <a:r>
              <a:rPr lang="pl-PL" sz="1800" dirty="0"/>
              <a:t> </a:t>
            </a:r>
            <a:r>
              <a:rPr lang="pl-PL" sz="1800" dirty="0" err="1"/>
              <a:t>rozvoj</a:t>
            </a:r>
            <a:r>
              <a:rPr lang="pl-PL" sz="1800" dirty="0"/>
              <a:t> - </a:t>
            </a:r>
            <a:r>
              <a:rPr lang="pl-PL" sz="1800" dirty="0" err="1"/>
              <a:t>Interreg</a:t>
            </a:r>
            <a:r>
              <a:rPr lang="pl-PL" sz="1800" dirty="0"/>
              <a:t> V-A </a:t>
            </a:r>
            <a:r>
              <a:rPr lang="pl-PL" sz="1800" dirty="0" err="1"/>
              <a:t>Česká</a:t>
            </a:r>
            <a:r>
              <a:rPr lang="pl-PL" sz="1800" dirty="0"/>
              <a:t> republika </a:t>
            </a:r>
            <a:r>
              <a:rPr lang="pl-PL" sz="1800" dirty="0" smtClean="0"/>
              <a:t/>
            </a:r>
            <a:br>
              <a:rPr lang="pl-PL" sz="1800" dirty="0" smtClean="0"/>
            </a:br>
            <a:r>
              <a:rPr lang="pl-PL" sz="1800" dirty="0" smtClean="0"/>
              <a:t>- </a:t>
            </a:r>
            <a:r>
              <a:rPr lang="pl-PL" sz="1800" dirty="0"/>
              <a:t>Polsko v </a:t>
            </a:r>
            <a:r>
              <a:rPr lang="pl-PL" sz="1800" dirty="0" err="1"/>
              <a:t>rámci</a:t>
            </a:r>
            <a:r>
              <a:rPr lang="pl-PL" sz="1800" dirty="0"/>
              <a:t> </a:t>
            </a:r>
            <a:r>
              <a:rPr lang="pl-PL" sz="1800" dirty="0" err="1"/>
              <a:t>Fondu</a:t>
            </a:r>
            <a:r>
              <a:rPr lang="pl-PL" sz="1800" dirty="0"/>
              <a:t> Mikroprojektu Euroregionu Śląsk Cieszyński - </a:t>
            </a:r>
            <a:r>
              <a:rPr lang="pl-PL" sz="1800" dirty="0" err="1"/>
              <a:t>Těšínské</a:t>
            </a:r>
            <a:r>
              <a:rPr lang="pl-PL" sz="1800" dirty="0"/>
              <a:t> </a:t>
            </a:r>
            <a:r>
              <a:rPr lang="pl-PL" sz="1800" dirty="0" err="1"/>
              <a:t>Slezsko</a:t>
            </a:r>
            <a:r>
              <a:rPr lang="pl-PL" sz="1800" dirty="0"/>
              <a:t> a </a:t>
            </a:r>
            <a:r>
              <a:rPr lang="pl-PL" sz="1800" dirty="0" err="1"/>
              <a:t>státního</a:t>
            </a:r>
            <a:r>
              <a:rPr lang="pl-PL" sz="1800" dirty="0"/>
              <a:t> </a:t>
            </a:r>
            <a:r>
              <a:rPr lang="pl-PL" sz="1800" dirty="0" err="1"/>
              <a:t>rozpočtu</a:t>
            </a:r>
            <a:r>
              <a:rPr lang="pl-PL" sz="1800" dirty="0"/>
              <a:t>. </a:t>
            </a:r>
            <a:r>
              <a:rPr lang="pl-PL" sz="1800" dirty="0" err="1"/>
              <a:t>Dohoda</a:t>
            </a:r>
            <a:r>
              <a:rPr lang="pl-PL" sz="1800" dirty="0"/>
              <a:t> </a:t>
            </a:r>
            <a:r>
              <a:rPr lang="pl-PL" sz="1800" dirty="0" smtClean="0"/>
              <a:t/>
            </a:r>
            <a:br>
              <a:rPr lang="pl-PL" sz="1800" dirty="0" smtClean="0"/>
            </a:br>
            <a:r>
              <a:rPr lang="pl-PL" sz="1800" dirty="0" smtClean="0"/>
              <a:t>o </a:t>
            </a:r>
            <a:r>
              <a:rPr lang="pl-PL" sz="1800" dirty="0"/>
              <a:t>spolufinancování byla podepsána dne 13. </a:t>
            </a:r>
            <a:r>
              <a:rPr lang="pl-PL" sz="1800" dirty="0" err="1"/>
              <a:t>května</a:t>
            </a:r>
            <a:r>
              <a:rPr lang="pl-PL" sz="1800" dirty="0"/>
              <a:t> 2020.</a:t>
            </a:r>
          </a:p>
          <a:p>
            <a:pPr algn="just"/>
            <a:r>
              <a:rPr lang="pl-PL" sz="1800" dirty="0"/>
              <a:t>Projekt „Aktywnie w naturze” jest współfinansowany ze środków Europejskiego Funduszu Rozwoju Regionalnego </a:t>
            </a:r>
            <a:r>
              <a:rPr lang="pl-PL" sz="1800" dirty="0" smtClean="0"/>
              <a:t/>
            </a:r>
            <a:br>
              <a:rPr lang="pl-PL" sz="1800" dirty="0" smtClean="0"/>
            </a:br>
            <a:r>
              <a:rPr lang="pl-PL" sz="1800" dirty="0" smtClean="0"/>
              <a:t>- </a:t>
            </a:r>
            <a:r>
              <a:rPr lang="pl-PL" sz="1800" dirty="0" err="1"/>
              <a:t>Interreg</a:t>
            </a:r>
            <a:r>
              <a:rPr lang="pl-PL" sz="1800" dirty="0"/>
              <a:t> V-A Republika Czeska - Polska w ramach Funduszu Mikroprojektów Euroregionu Śląsk Cieszyński – </a:t>
            </a:r>
            <a:r>
              <a:rPr lang="pl-PL" sz="1800" dirty="0" err="1"/>
              <a:t>Těšínské</a:t>
            </a:r>
            <a:r>
              <a:rPr lang="pl-PL" sz="1800" dirty="0"/>
              <a:t> </a:t>
            </a:r>
            <a:r>
              <a:rPr lang="pl-PL" sz="1800" dirty="0" err="1"/>
              <a:t>Slezsko</a:t>
            </a:r>
            <a:r>
              <a:rPr lang="pl-PL" sz="1800" dirty="0"/>
              <a:t> i budżetu państwa. Umowa o dofinansowanie została podpisana dnia 13 maja 2020 r.</a:t>
            </a:r>
          </a:p>
          <a:p>
            <a:pPr marL="0" indent="0" algn="just">
              <a:buNone/>
            </a:pPr>
            <a:endParaRPr lang="pl-PL" sz="1000" dirty="0"/>
          </a:p>
          <a:p>
            <a:pPr marL="0" indent="0" algn="just">
              <a:buNone/>
            </a:pPr>
            <a:r>
              <a:rPr lang="pl-PL" sz="1600" dirty="0"/>
              <a:t>Celkový rozpočet projektu / Całkowity budżet projektu:			72.239,65 EUR</a:t>
            </a:r>
          </a:p>
          <a:p>
            <a:pPr marL="0" indent="0" algn="just">
              <a:buNone/>
            </a:pPr>
            <a:r>
              <a:rPr lang="pl-PL" sz="1600" dirty="0"/>
              <a:t>Evropský fond pro regionální rozvoj / EFRR:				59.937,00 EUR</a:t>
            </a:r>
          </a:p>
          <a:p>
            <a:pPr marL="0" indent="0" algn="just">
              <a:buNone/>
            </a:pPr>
            <a:r>
              <a:rPr lang="pl-PL" sz="1600" dirty="0"/>
              <a:t>Finanční prostředky ze státního </a:t>
            </a:r>
            <a:r>
              <a:rPr lang="pl-PL" sz="1600" dirty="0" err="1"/>
              <a:t>rozpočtu</a:t>
            </a:r>
            <a:r>
              <a:rPr lang="pl-PL" sz="1600" dirty="0"/>
              <a:t> PL / Środki z budżetu państwa PL:	1.761,00 EUR</a:t>
            </a:r>
          </a:p>
          <a:p>
            <a:pPr marL="0" indent="0" algn="just">
              <a:buNone/>
            </a:pPr>
            <a:r>
              <a:rPr lang="pl-PL" sz="1600" dirty="0"/>
              <a:t>Finanční prostředky z </a:t>
            </a:r>
            <a:r>
              <a:rPr lang="pl-PL" sz="1600" dirty="0" err="1"/>
              <a:t>rozpočtu</a:t>
            </a:r>
            <a:r>
              <a:rPr lang="pl-PL" sz="1600" dirty="0"/>
              <a:t> </a:t>
            </a:r>
            <a:r>
              <a:rPr lang="pl-PL" sz="1600" dirty="0" err="1"/>
              <a:t>obcí</a:t>
            </a:r>
            <a:r>
              <a:rPr lang="pl-PL" sz="1600" dirty="0"/>
              <a:t> / Wkład własny beneficjentów:	10.541,65 EUR</a:t>
            </a:r>
          </a:p>
          <a:p>
            <a:pPr marL="0" indent="0" algn="just">
              <a:buNone/>
            </a:pPr>
            <a:endParaRPr lang="pl-PL" sz="1800" dirty="0"/>
          </a:p>
          <a:p>
            <a:pPr algn="just"/>
            <a:endParaRPr lang="pl-PL" sz="1800" dirty="0"/>
          </a:p>
          <a:p>
            <a:pPr algn="just"/>
            <a:endParaRPr lang="pl-PL" sz="1800" dirty="0"/>
          </a:p>
        </p:txBody>
      </p:sp>
      <p:pic>
        <p:nvPicPr>
          <p:cNvPr id="4" name="Obrázek 3"/>
          <p:cNvPicPr>
            <a:picLocks noChangeAspect="1"/>
          </p:cNvPicPr>
          <p:nvPr/>
        </p:nvPicPr>
        <p:blipFill>
          <a:blip r:embed="rId3"/>
          <a:stretch>
            <a:fillRect/>
          </a:stretch>
        </p:blipFill>
        <p:spPr>
          <a:xfrm>
            <a:off x="1349537" y="5486361"/>
            <a:ext cx="8986283" cy="896190"/>
          </a:xfrm>
          <a:prstGeom prst="rect">
            <a:avLst/>
          </a:prstGeom>
        </p:spPr>
      </p:pic>
    </p:spTree>
    <p:extLst>
      <p:ext uri="{BB962C8B-B14F-4D97-AF65-F5344CB8AC3E}">
        <p14:creationId xmlns:p14="http://schemas.microsoft.com/office/powerpoint/2010/main" val="26262500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9CEEB0A-23B2-4361-9E03-02B29A8F3564}"/>
              </a:ext>
            </a:extLst>
          </p:cNvPr>
          <p:cNvSpPr>
            <a:spLocks noGrp="1"/>
          </p:cNvSpPr>
          <p:nvPr>
            <p:ph type="title"/>
          </p:nvPr>
        </p:nvSpPr>
        <p:spPr>
          <a:xfrm>
            <a:off x="838200" y="681037"/>
            <a:ext cx="10515600" cy="1325563"/>
          </a:xfrm>
        </p:spPr>
        <p:txBody>
          <a:bodyPr>
            <a:normAutofit/>
          </a:bodyPr>
          <a:lstStyle/>
          <a:p>
            <a:r>
              <a:rPr lang="pl-PL" sz="3200" b="1" dirty="0" err="1"/>
              <a:t>Realizace</a:t>
            </a:r>
            <a:r>
              <a:rPr lang="pl-PL" sz="3200" b="1" dirty="0"/>
              <a:t> projektu</a:t>
            </a:r>
            <a:br>
              <a:rPr lang="pl-PL" sz="3200" b="1" dirty="0"/>
            </a:br>
            <a:r>
              <a:rPr lang="pl-PL" sz="3200" b="1" dirty="0"/>
              <a:t>Realizacja projektu </a:t>
            </a:r>
          </a:p>
        </p:txBody>
      </p:sp>
      <p:sp>
        <p:nvSpPr>
          <p:cNvPr id="3" name="Symbol zastępczy zawartości 2">
            <a:extLst>
              <a:ext uri="{FF2B5EF4-FFF2-40B4-BE49-F238E27FC236}">
                <a16:creationId xmlns="" xmlns:a16="http://schemas.microsoft.com/office/drawing/2014/main" id="{8622D56E-39E5-463E-9E19-B8AF923EEAA5}"/>
              </a:ext>
            </a:extLst>
          </p:cNvPr>
          <p:cNvSpPr>
            <a:spLocks noGrp="1"/>
          </p:cNvSpPr>
          <p:nvPr>
            <p:ph idx="1"/>
          </p:nvPr>
        </p:nvSpPr>
        <p:spPr>
          <a:xfrm>
            <a:off x="328474" y="1926456"/>
            <a:ext cx="11194741" cy="1196265"/>
          </a:xfrm>
        </p:spPr>
        <p:txBody>
          <a:bodyPr>
            <a:normAutofit/>
          </a:bodyPr>
          <a:lstStyle/>
          <a:p>
            <a:pPr algn="just"/>
            <a:r>
              <a:rPr lang="pl-PL" sz="1800" dirty="0"/>
              <a:t>Cílem projektu je efektivnější využití přírodního potenciálu partnerských obcí prostřednictvím implementace společného turistického produktu založeného na nových atrakcích, věrnostním programu, společné propagační kampani, jakož i pořádání akcí, workshopů na výrobu bylinných mýdel, koupelových solí a setkání o </a:t>
            </a:r>
            <a:r>
              <a:rPr lang="pl-PL" sz="1800" dirty="0" err="1"/>
              <a:t>přírodě</a:t>
            </a:r>
            <a:r>
              <a:rPr lang="pl-PL" sz="1800" dirty="0"/>
              <a:t>.</a:t>
            </a:r>
          </a:p>
        </p:txBody>
      </p:sp>
      <p:pic>
        <p:nvPicPr>
          <p:cNvPr id="6" name="Obraz 5">
            <a:extLst>
              <a:ext uri="{FF2B5EF4-FFF2-40B4-BE49-F238E27FC236}">
                <a16:creationId xmlns="" xmlns:a16="http://schemas.microsoft.com/office/drawing/2014/main" id="{1AA83C60-3058-4186-99A0-83BD62483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2149" y="3299559"/>
            <a:ext cx="2241066" cy="2987456"/>
          </a:xfrm>
          <a:prstGeom prst="rect">
            <a:avLst/>
          </a:prstGeom>
        </p:spPr>
      </p:pic>
      <p:sp>
        <p:nvSpPr>
          <p:cNvPr id="8" name="pole tekstowe 7">
            <a:extLst>
              <a:ext uri="{FF2B5EF4-FFF2-40B4-BE49-F238E27FC236}">
                <a16:creationId xmlns="" xmlns:a16="http://schemas.microsoft.com/office/drawing/2014/main" id="{2175A7FC-2DDF-4A6D-B82D-515B521EA513}"/>
              </a:ext>
            </a:extLst>
          </p:cNvPr>
          <p:cNvSpPr txBox="1"/>
          <p:nvPr/>
        </p:nvSpPr>
        <p:spPr>
          <a:xfrm>
            <a:off x="328474" y="2887477"/>
            <a:ext cx="8895425" cy="1477328"/>
          </a:xfrm>
          <a:prstGeom prst="rect">
            <a:avLst/>
          </a:prstGeom>
          <a:noFill/>
        </p:spPr>
        <p:txBody>
          <a:bodyPr wrap="square" rtlCol="0">
            <a:spAutoFit/>
          </a:bodyPr>
          <a:lstStyle/>
          <a:p>
            <a:pPr marL="285750" indent="-285750" algn="just">
              <a:buFont typeface="Arial" panose="020B0604020202020204" pitchFamily="34" charset="0"/>
              <a:buChar char="•"/>
            </a:pPr>
            <a:r>
              <a:rPr lang="pl-PL" sz="1800" dirty="0"/>
              <a:t>Celem projektu jest efektywniejsze wykorzystanie potencjału przyrodniczego partnerskich miejscowości poprzez realizację wspólnego produktu turystycznego bazującego na nowych atrakcjach, programie lojalnościowym, wspólnej kampanii promocyjnej, a także organizacji imprez plenerowych, warsztatów wytwarzania mydełek ziołowych i soli kąpielowych oraz spotkań przyrodniczych.</a:t>
            </a:r>
          </a:p>
        </p:txBody>
      </p:sp>
      <p:pic>
        <p:nvPicPr>
          <p:cNvPr id="10" name="Obraz 9">
            <a:extLst>
              <a:ext uri="{FF2B5EF4-FFF2-40B4-BE49-F238E27FC236}">
                <a16:creationId xmlns="" xmlns:a16="http://schemas.microsoft.com/office/drawing/2014/main" id="{C4F0A938-032E-4A6B-BECA-EBB1045E70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420" y="4678054"/>
            <a:ext cx="2513681" cy="1680268"/>
          </a:xfrm>
          <a:prstGeom prst="rect">
            <a:avLst/>
          </a:prstGeom>
        </p:spPr>
      </p:pic>
      <p:pic>
        <p:nvPicPr>
          <p:cNvPr id="12" name="Obraz 11">
            <a:extLst>
              <a:ext uri="{FF2B5EF4-FFF2-40B4-BE49-F238E27FC236}">
                <a16:creationId xmlns="" xmlns:a16="http://schemas.microsoft.com/office/drawing/2014/main" id="{59E59192-945E-40AB-B579-03798267EA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0546" y="4496438"/>
            <a:ext cx="2684783" cy="1790577"/>
          </a:xfrm>
          <a:prstGeom prst="rect">
            <a:avLst/>
          </a:prstGeom>
        </p:spPr>
      </p:pic>
      <p:pic>
        <p:nvPicPr>
          <p:cNvPr id="14" name="Obraz 13">
            <a:extLst>
              <a:ext uri="{FF2B5EF4-FFF2-40B4-BE49-F238E27FC236}">
                <a16:creationId xmlns="" xmlns:a16="http://schemas.microsoft.com/office/drawing/2014/main" id="{E67AB8D2-1C74-4E04-9B81-984F147D7F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73515" y="4496438"/>
            <a:ext cx="2632457" cy="1790577"/>
          </a:xfrm>
          <a:prstGeom prst="rect">
            <a:avLst/>
          </a:prstGeom>
        </p:spPr>
      </p:pic>
    </p:spTree>
    <p:extLst>
      <p:ext uri="{BB962C8B-B14F-4D97-AF65-F5344CB8AC3E}">
        <p14:creationId xmlns:p14="http://schemas.microsoft.com/office/powerpoint/2010/main" val="20314490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9CEEB0A-23B2-4361-9E03-02B29A8F3564}"/>
              </a:ext>
            </a:extLst>
          </p:cNvPr>
          <p:cNvSpPr>
            <a:spLocks noGrp="1"/>
          </p:cNvSpPr>
          <p:nvPr>
            <p:ph type="title"/>
          </p:nvPr>
        </p:nvSpPr>
        <p:spPr>
          <a:xfrm>
            <a:off x="838200" y="583383"/>
            <a:ext cx="10515600" cy="1325563"/>
          </a:xfrm>
        </p:spPr>
        <p:txBody>
          <a:bodyPr>
            <a:normAutofit/>
          </a:bodyPr>
          <a:lstStyle/>
          <a:p>
            <a:r>
              <a:rPr lang="pl-PL" sz="3200" b="1" dirty="0"/>
              <a:t>Realizace projektu </a:t>
            </a:r>
            <a:br>
              <a:rPr lang="pl-PL" sz="3200" b="1" dirty="0"/>
            </a:br>
            <a:r>
              <a:rPr lang="pl-PL" sz="3200" b="1" dirty="0"/>
              <a:t>Realizacja projektu</a:t>
            </a:r>
          </a:p>
        </p:txBody>
      </p:sp>
      <p:sp>
        <p:nvSpPr>
          <p:cNvPr id="5" name="pole tekstowe 4">
            <a:extLst>
              <a:ext uri="{FF2B5EF4-FFF2-40B4-BE49-F238E27FC236}">
                <a16:creationId xmlns="" xmlns:a16="http://schemas.microsoft.com/office/drawing/2014/main" id="{6A4668CE-7020-48ED-80B4-9702BB1A5489}"/>
              </a:ext>
            </a:extLst>
          </p:cNvPr>
          <p:cNvSpPr txBox="1"/>
          <p:nvPr/>
        </p:nvSpPr>
        <p:spPr>
          <a:xfrm>
            <a:off x="5965794" y="1736848"/>
            <a:ext cx="5752729" cy="5570756"/>
          </a:xfrm>
          <a:prstGeom prst="rect">
            <a:avLst/>
          </a:prstGeom>
          <a:noFill/>
        </p:spPr>
        <p:txBody>
          <a:bodyPr wrap="square" rtlCol="0">
            <a:spAutoFit/>
          </a:bodyPr>
          <a:lstStyle/>
          <a:p>
            <a:pPr algn="just"/>
            <a:r>
              <a:rPr lang="pl-PL" sz="1600" dirty="0"/>
              <a:t>Wszystkie działania projektowe umożliwiają efektywniejsze wykorzystanie potencjału przyrodniczego partnerskich miejscowości poprzez wdrożenie wspólnego produktu turystycznego, w ramach którego:</a:t>
            </a:r>
          </a:p>
          <a:p>
            <a:pPr marL="285750" indent="-285750" algn="just">
              <a:buFont typeface="Arial" panose="020B0604020202020204" pitchFamily="34" charset="0"/>
              <a:buChar char="•"/>
            </a:pPr>
            <a:r>
              <a:rPr lang="pl-PL" sz="1600" dirty="0"/>
              <a:t>wykonano nową infrastrukturę wzmacniając atrakcyjność turystyczną obu gmin - park sensoryczny z siłownią do </a:t>
            </a:r>
            <a:r>
              <a:rPr lang="pl-PL" sz="1600" dirty="0" err="1"/>
              <a:t>kalisteniki</a:t>
            </a:r>
            <a:r>
              <a:rPr lang="pl-PL" sz="1600" dirty="0"/>
              <a:t> w Wędryni oraz sprawnościowy plac zabaw </a:t>
            </a:r>
            <a:r>
              <a:rPr lang="pl-PL" sz="1600" dirty="0" smtClean="0"/>
              <a:t/>
            </a:r>
            <a:br>
              <a:rPr lang="pl-PL" sz="1600" dirty="0" smtClean="0"/>
            </a:br>
            <a:r>
              <a:rPr lang="pl-PL" sz="1600" dirty="0" smtClean="0"/>
              <a:t>w </a:t>
            </a:r>
            <a:r>
              <a:rPr lang="pl-PL" sz="1600" dirty="0"/>
              <a:t>Brennej Leśnicy;</a:t>
            </a:r>
          </a:p>
          <a:p>
            <a:pPr marL="285750" indent="-285750" algn="just">
              <a:buFont typeface="Arial" panose="020B0604020202020204" pitchFamily="34" charset="0"/>
              <a:buChar char="•"/>
            </a:pPr>
            <a:r>
              <a:rPr lang="pl-PL" sz="1600" dirty="0"/>
              <a:t>wyznaczono transgraniczny szlak atrakcji przyrodniczych lub kulturowych łączących obie miejscowości; </a:t>
            </a:r>
          </a:p>
          <a:p>
            <a:pPr marL="285750" indent="-285750" algn="just">
              <a:buFont typeface="Arial" panose="020B0604020202020204" pitchFamily="34" charset="0"/>
              <a:buChar char="•"/>
            </a:pPr>
            <a:r>
              <a:rPr lang="pl-PL" sz="1600" dirty="0"/>
              <a:t>przygotowano grę terenową z nagrodami - Poznaj, zwiedzaj </a:t>
            </a:r>
            <a:r>
              <a:rPr lang="pl-PL" sz="1600" dirty="0" smtClean="0"/>
              <a:t/>
            </a:r>
            <a:br>
              <a:rPr lang="pl-PL" sz="1600" dirty="0" smtClean="0"/>
            </a:br>
            <a:r>
              <a:rPr lang="pl-PL" sz="1600" dirty="0" smtClean="0"/>
              <a:t>i </a:t>
            </a:r>
            <a:r>
              <a:rPr lang="pl-PL" sz="1600" dirty="0"/>
              <a:t>wygrywaj! „Wędrownik” z Brenne do </a:t>
            </a:r>
            <a:r>
              <a:rPr lang="pl-PL" sz="1600" dirty="0" err="1"/>
              <a:t>Vendryně</a:t>
            </a:r>
            <a:r>
              <a:rPr lang="pl-PL" sz="1600" dirty="0"/>
              <a:t>;</a:t>
            </a:r>
          </a:p>
          <a:p>
            <a:pPr marL="285750" indent="-285750" algn="just">
              <a:buFont typeface="Arial" panose="020B0604020202020204" pitchFamily="34" charset="0"/>
              <a:buChar char="•"/>
            </a:pPr>
            <a:r>
              <a:rPr lang="pl-PL" sz="1600" dirty="0"/>
              <a:t>zaplanowano </a:t>
            </a:r>
            <a:r>
              <a:rPr lang="pl-PL" sz="1600" b="0" u="none" strike="noStrike" baseline="0" dirty="0"/>
              <a:t>kampanię promocyjną w mediach społecznościowych, dodatkowo spoty radiowe i imprezy promujące oraz folder promocyjny;</a:t>
            </a:r>
          </a:p>
          <a:p>
            <a:pPr marL="285750" indent="-285750" algn="just">
              <a:buFont typeface="Arial" panose="020B0604020202020204" pitchFamily="34" charset="0"/>
              <a:buChar char="•"/>
            </a:pPr>
            <a:r>
              <a:rPr lang="pl-PL" sz="1600" b="0" u="none" strike="noStrike" baseline="0" dirty="0"/>
              <a:t>przygotowano bezpośrednie działania skierowane do potencjalnych odbiorców oferty (np.: warsztaty z tworzenia mydełek ziołowych lub soli kąpielowych, kursu uprawy roślin </a:t>
            </a:r>
            <a:r>
              <a:rPr lang="pl-PL" sz="1600" b="0" u="none" strike="noStrike" baseline="0" dirty="0" smtClean="0"/>
              <a:t/>
            </a:r>
            <a:br>
              <a:rPr lang="pl-PL" sz="1600" b="0" u="none" strike="noStrike" baseline="0" dirty="0" smtClean="0"/>
            </a:br>
            <a:r>
              <a:rPr lang="pl-PL" sz="1600" b="0" u="none" strike="noStrike" baseline="0" dirty="0" smtClean="0"/>
              <a:t>i </a:t>
            </a:r>
            <a:r>
              <a:rPr lang="pl-PL" sz="1600" b="0" u="none" strike="noStrike" baseline="0" dirty="0"/>
              <a:t>ziół, wycieczka przyrodnicza).</a:t>
            </a:r>
            <a:endParaRPr lang="pl-PL" sz="1600" dirty="0"/>
          </a:p>
          <a:p>
            <a:pPr marL="285750" indent="-285750" algn="just">
              <a:buFont typeface="Arial" panose="020B0604020202020204" pitchFamily="34" charset="0"/>
              <a:buChar char="•"/>
            </a:pPr>
            <a:endParaRPr lang="pl-PL" sz="1600" dirty="0"/>
          </a:p>
          <a:p>
            <a:pPr algn="just"/>
            <a:endParaRPr lang="pl-PL" dirty="0"/>
          </a:p>
          <a:p>
            <a:pPr algn="just"/>
            <a:endParaRPr lang="pl-PL" dirty="0"/>
          </a:p>
        </p:txBody>
      </p:sp>
      <p:sp>
        <p:nvSpPr>
          <p:cNvPr id="6" name="Symbol zastępczy zawartości 5">
            <a:extLst>
              <a:ext uri="{FF2B5EF4-FFF2-40B4-BE49-F238E27FC236}">
                <a16:creationId xmlns="" xmlns:a16="http://schemas.microsoft.com/office/drawing/2014/main" id="{B517361D-3BE5-482F-BC1A-4467795BA3F1}"/>
              </a:ext>
            </a:extLst>
          </p:cNvPr>
          <p:cNvSpPr>
            <a:spLocks noGrp="1"/>
          </p:cNvSpPr>
          <p:nvPr>
            <p:ph idx="1"/>
          </p:nvPr>
        </p:nvSpPr>
        <p:spPr>
          <a:xfrm>
            <a:off x="254496" y="1825625"/>
            <a:ext cx="5539666" cy="4351338"/>
          </a:xfrm>
        </p:spPr>
        <p:txBody>
          <a:bodyPr>
            <a:normAutofit lnSpcReduction="10000"/>
          </a:bodyPr>
          <a:lstStyle/>
          <a:p>
            <a:pPr marL="0" indent="0" algn="just">
              <a:buNone/>
            </a:pPr>
            <a:r>
              <a:rPr lang="pl-PL" sz="1600" b="0" i="0" u="none" strike="noStrike" baseline="0" dirty="0">
                <a:latin typeface="Calibri" panose="020F0502020204030204" pitchFamily="34" charset="0"/>
              </a:rPr>
              <a:t>Všechny projektové aktivity umožňují efektivnější využití přírodního potenciálu partnerských obcí</a:t>
            </a:r>
            <a:r>
              <a:rPr lang="pl-PL" sz="1600" dirty="0">
                <a:latin typeface="Calibri" panose="020F0502020204030204" pitchFamily="34" charset="0"/>
              </a:rPr>
              <a:t> </a:t>
            </a:r>
            <a:r>
              <a:rPr lang="pl-PL" sz="1600" b="0" i="0" u="none" strike="noStrike" baseline="0" dirty="0">
                <a:latin typeface="Calibri" panose="020F0502020204030204" pitchFamily="34" charset="0"/>
              </a:rPr>
              <a:t>prostřednictvím vytvoření společného turisticého produktu, v rámci kterého:</a:t>
            </a:r>
          </a:p>
          <a:p>
            <a:pPr algn="just"/>
            <a:r>
              <a:rPr lang="pl-PL" sz="1600" dirty="0"/>
              <a:t>byla vybudována nová infrastruktura zvyšující turistickou atraktivitu obou obcí - smyslový park s workoutovým hřištěm ve Vendryni a dětské hřiště v Brenne Leśnici;</a:t>
            </a:r>
          </a:p>
          <a:p>
            <a:pPr algn="just"/>
            <a:r>
              <a:rPr lang="pl-PL" sz="1600" dirty="0"/>
              <a:t>mezi oběma obcemi byla vyznačena přeshraniční trasa přírodních nebo kulturních zajímavostí;</a:t>
            </a:r>
          </a:p>
          <a:p>
            <a:pPr algn="just"/>
            <a:r>
              <a:rPr lang="pl-PL" sz="1600" dirty="0"/>
              <a:t>je připravena místopisná hra s odměnami – Poznej a vyhraj! „Vandrovník“ z Vendryně do Brenne;</a:t>
            </a:r>
          </a:p>
          <a:p>
            <a:pPr algn="just"/>
            <a:r>
              <a:rPr lang="pl-PL" sz="1600" dirty="0"/>
              <a:t>je naplánována propagační kampaň na sociálních sítích, rozhlasové spoty a propagační akce, a také propagační nabídka;</a:t>
            </a:r>
          </a:p>
          <a:p>
            <a:pPr algn="just"/>
            <a:r>
              <a:rPr lang="pl-PL" sz="1600" dirty="0"/>
              <a:t>jsou připraveny přímé aktivity zaměřené na potencionální příjemce nabídky (např. workshopy o výrobě bylinných mýdel nebo solí do koupele, kurz pěstování rostlin a bylin, výlet do přírody).</a:t>
            </a:r>
          </a:p>
        </p:txBody>
      </p:sp>
    </p:spTree>
    <p:extLst>
      <p:ext uri="{BB962C8B-B14F-4D97-AF65-F5344CB8AC3E}">
        <p14:creationId xmlns:p14="http://schemas.microsoft.com/office/powerpoint/2010/main" val="13000619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9CEEB0A-23B2-4361-9E03-02B29A8F3564}"/>
              </a:ext>
            </a:extLst>
          </p:cNvPr>
          <p:cNvSpPr>
            <a:spLocks noGrp="1"/>
          </p:cNvSpPr>
          <p:nvPr>
            <p:ph type="title"/>
          </p:nvPr>
        </p:nvSpPr>
        <p:spPr>
          <a:xfrm>
            <a:off x="838200" y="681037"/>
            <a:ext cx="10515600" cy="1156641"/>
          </a:xfrm>
        </p:spPr>
        <p:txBody>
          <a:bodyPr>
            <a:normAutofit/>
          </a:bodyPr>
          <a:lstStyle/>
          <a:p>
            <a:r>
              <a:rPr lang="pl-PL" sz="3200" b="1" dirty="0"/>
              <a:t>Vytvoření infrastruktury </a:t>
            </a:r>
            <a:r>
              <a:rPr lang="pl-PL" sz="3200" b="1" dirty="0" err="1"/>
              <a:t>ve</a:t>
            </a:r>
            <a:r>
              <a:rPr lang="pl-PL" sz="3200" b="1" dirty="0"/>
              <a:t> </a:t>
            </a:r>
            <a:r>
              <a:rPr lang="pl-PL" sz="3200" b="1" dirty="0" err="1"/>
              <a:t>Vendryni</a:t>
            </a:r>
            <a:r>
              <a:rPr lang="pl-PL" sz="3200" b="1" dirty="0"/>
              <a:t/>
            </a:r>
            <a:br>
              <a:rPr lang="pl-PL" sz="3200" b="1" dirty="0"/>
            </a:br>
            <a:r>
              <a:rPr lang="pl-PL" sz="3200" b="1" dirty="0"/>
              <a:t>Wykonanie infrastruktury w Wędryni </a:t>
            </a:r>
          </a:p>
        </p:txBody>
      </p:sp>
      <p:sp>
        <p:nvSpPr>
          <p:cNvPr id="3" name="Symbol zastępczy zawartości 2">
            <a:extLst>
              <a:ext uri="{FF2B5EF4-FFF2-40B4-BE49-F238E27FC236}">
                <a16:creationId xmlns="" xmlns:a16="http://schemas.microsoft.com/office/drawing/2014/main" id="{8622D56E-39E5-463E-9E19-B8AF923EEAA5}"/>
              </a:ext>
            </a:extLst>
          </p:cNvPr>
          <p:cNvSpPr>
            <a:spLocks noGrp="1"/>
          </p:cNvSpPr>
          <p:nvPr>
            <p:ph idx="1"/>
          </p:nvPr>
        </p:nvSpPr>
        <p:spPr>
          <a:xfrm>
            <a:off x="1171852" y="2032986"/>
            <a:ext cx="10591061" cy="4438835"/>
          </a:xfrm>
        </p:spPr>
        <p:txBody>
          <a:bodyPr>
            <a:noAutofit/>
          </a:bodyPr>
          <a:lstStyle/>
          <a:p>
            <a:pPr marL="0" indent="0" algn="just">
              <a:buNone/>
            </a:pPr>
            <a:r>
              <a:rPr lang="pl-PL" sz="1600" dirty="0"/>
              <a:t>V rámci klíčové aktivity 3 – </a:t>
            </a:r>
            <a:r>
              <a:rPr lang="pl-PL" sz="1600" i="1" dirty="0"/>
              <a:t>Vytvoření infrastruktury zpřístupňující přírodní dědictví „Smyslový park ve Vendryni” </a:t>
            </a:r>
            <a:r>
              <a:rPr lang="pl-PL" sz="1600" dirty="0"/>
              <a:t>bylo</a:t>
            </a:r>
            <a:r>
              <a:rPr lang="pl-PL" sz="1600" i="1" dirty="0"/>
              <a:t> </a:t>
            </a:r>
            <a:r>
              <a:rPr lang="pl-PL" sz="1600" dirty="0"/>
              <a:t>zrealizováno v areálu Vendryňského parku workoutové hřiště a smyslový park s relaxační zónou a solankovou fontánou. Díky této atrakci získá centrum obce Vendryně nové funkce spojené s přírodními zdroji a místem pro aktivní odpočinek.</a:t>
            </a:r>
          </a:p>
          <a:p>
            <a:pPr marL="0" indent="0" algn="just">
              <a:buNone/>
            </a:pPr>
            <a:r>
              <a:rPr lang="pl-PL" sz="1600" dirty="0"/>
              <a:t>Investice workoutového hřiště byla zahájena podpisem smlouvy s firmou WORKOUT CLUB PARKS s.r.o. 01. června 2020. Práce byly zahájeny na začátku června 2020 a ukončeny 27. července 2020.</a:t>
            </a:r>
          </a:p>
          <a:p>
            <a:pPr marL="0" indent="0" algn="just">
              <a:buNone/>
            </a:pPr>
            <a:r>
              <a:rPr lang="pl-PL" sz="1600" dirty="0"/>
              <a:t>Investice relaxační zóny a solankové fontány byla realizována firmou Koňařík Zeleň s.r.o. Práce byly zahájeny v červnu roku 2020 a ukončeny 13. srpna 2020. V rámci prací byla umístěna parková lavička, 3 vzdělávací tabulky a byly vysazeny různé druhy rostlin a bylin.   </a:t>
            </a:r>
          </a:p>
          <a:p>
            <a:pPr marL="0" indent="0" algn="just">
              <a:buNone/>
            </a:pPr>
            <a:r>
              <a:rPr lang="pl-PL" sz="1600" dirty="0"/>
              <a:t>W ramach kluczowego działania 3 – </a:t>
            </a:r>
            <a:r>
              <a:rPr lang="pl-PL" sz="1600" i="1" dirty="0"/>
              <a:t>Utworzenie  infrastruktury udostępniającej dziedzictwo przyrodnicze – Park sensoryczny </a:t>
            </a:r>
            <a:r>
              <a:rPr lang="pl-PL" sz="1600" i="1" dirty="0" smtClean="0"/>
              <a:t/>
            </a:r>
            <a:br>
              <a:rPr lang="pl-PL" sz="1600" i="1" dirty="0" smtClean="0"/>
            </a:br>
            <a:r>
              <a:rPr lang="pl-PL" sz="1600" i="1" dirty="0" smtClean="0"/>
              <a:t>w </a:t>
            </a:r>
            <a:r>
              <a:rPr lang="pl-PL" sz="1600" i="1" dirty="0"/>
              <a:t>Wędryn</a:t>
            </a:r>
            <a:r>
              <a:rPr lang="pl-PL" sz="1600" dirty="0"/>
              <a:t>i, na terenie parku </a:t>
            </a:r>
            <a:r>
              <a:rPr lang="pl-PL" sz="1600" dirty="0" err="1"/>
              <a:t>Vendryňksego</a:t>
            </a:r>
            <a:r>
              <a:rPr lang="pl-PL" sz="1600" dirty="0"/>
              <a:t> wykonano park sensoryczny ze strefą relaksu i fontanną solankową oraz siłownią do </a:t>
            </a:r>
            <a:r>
              <a:rPr lang="pl-PL" sz="1600" dirty="0" err="1"/>
              <a:t>kalisteniki</a:t>
            </a:r>
            <a:r>
              <a:rPr lang="pl-PL" sz="1600" dirty="0"/>
              <a:t>. Dzięki tej atrakcji centrum Wędryni zyska nową funkcjonalność związaną z zasobami przyrodniczymi oraz miejscem do aktywnego wypoczynku.</a:t>
            </a:r>
          </a:p>
          <a:p>
            <a:pPr marL="0" indent="0" algn="just">
              <a:buNone/>
            </a:pPr>
            <a:r>
              <a:rPr lang="pl-PL" sz="1600" dirty="0"/>
              <a:t>Inwestycję w zakresie siłowni do </a:t>
            </a:r>
            <a:r>
              <a:rPr lang="pl-PL" sz="1600" dirty="0" err="1"/>
              <a:t>kalisteniki</a:t>
            </a:r>
            <a:r>
              <a:rPr lang="pl-PL" sz="1600" dirty="0"/>
              <a:t> rozpoczęto podpisaniem umowy z WORKOUT CLUB PARKS </a:t>
            </a:r>
            <a:r>
              <a:rPr lang="pl-PL" sz="1600" dirty="0" err="1"/>
              <a:t>s.r.o</a:t>
            </a:r>
            <a:r>
              <a:rPr lang="pl-PL" sz="1600" dirty="0"/>
              <a:t>.</a:t>
            </a:r>
            <a:br>
              <a:rPr lang="pl-PL" sz="1600" dirty="0"/>
            </a:br>
            <a:r>
              <a:rPr lang="pl-PL" sz="1600" dirty="0"/>
              <a:t>1 czerwca 2020 r. Prace rozpoczęły się na początku czerwca 2020 r., a zakończyły 27 lipca 2020 r. W ramach prac ustawiono ławkę parkową, 3 tablice edukacyjne oraz posadzono różnego rodzaju rośliny i zioła.</a:t>
            </a:r>
          </a:p>
          <a:p>
            <a:pPr marL="0" indent="0" algn="just">
              <a:buNone/>
            </a:pPr>
            <a:r>
              <a:rPr lang="pl-PL" sz="1600" dirty="0"/>
              <a:t>Inwestycję dotyczącą strefy relaksu i fontanny solankowej zrealizowała firma Koňařík Zeleň s.r.o. Prace rozpoczęły się </a:t>
            </a:r>
            <a:r>
              <a:rPr lang="pl-PL" sz="1600" dirty="0" smtClean="0"/>
              <a:t/>
            </a:r>
            <a:br>
              <a:rPr lang="pl-PL" sz="1600" dirty="0" smtClean="0"/>
            </a:br>
            <a:r>
              <a:rPr lang="pl-PL" sz="1600" dirty="0" smtClean="0"/>
              <a:t>w </a:t>
            </a:r>
            <a:r>
              <a:rPr lang="pl-PL" sz="1600" dirty="0"/>
              <a:t>czerwcu 2020 r., a zakończyły 13 sierpnia 2020 r. </a:t>
            </a:r>
          </a:p>
          <a:p>
            <a:pPr algn="just"/>
            <a:endParaRPr lang="pl-PL" sz="1600" dirty="0"/>
          </a:p>
          <a:p>
            <a:pPr algn="just"/>
            <a:endParaRPr lang="pl-PL" sz="1600" dirty="0"/>
          </a:p>
        </p:txBody>
      </p:sp>
      <p:sp>
        <p:nvSpPr>
          <p:cNvPr id="4" name="Strzałka: w prawo 3">
            <a:extLst>
              <a:ext uri="{FF2B5EF4-FFF2-40B4-BE49-F238E27FC236}">
                <a16:creationId xmlns="" xmlns:a16="http://schemas.microsoft.com/office/drawing/2014/main" id="{160ECB97-CDC2-4B77-8DB7-3AF18FCC64A6}"/>
              </a:ext>
            </a:extLst>
          </p:cNvPr>
          <p:cNvSpPr/>
          <p:nvPr/>
        </p:nvSpPr>
        <p:spPr>
          <a:xfrm>
            <a:off x="313678" y="2139518"/>
            <a:ext cx="727968" cy="36398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p>
        </p:txBody>
      </p:sp>
      <p:sp>
        <p:nvSpPr>
          <p:cNvPr id="5" name="Strzałka: w prawo 4">
            <a:extLst>
              <a:ext uri="{FF2B5EF4-FFF2-40B4-BE49-F238E27FC236}">
                <a16:creationId xmlns="" xmlns:a16="http://schemas.microsoft.com/office/drawing/2014/main" id="{27799BC1-BE0E-4E01-8E9C-C45F29829B40}"/>
              </a:ext>
            </a:extLst>
          </p:cNvPr>
          <p:cNvSpPr/>
          <p:nvPr/>
        </p:nvSpPr>
        <p:spPr>
          <a:xfrm>
            <a:off x="313678" y="4354498"/>
            <a:ext cx="727968" cy="36398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8274604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9CEEB0A-23B2-4361-9E03-02B29A8F3564}"/>
              </a:ext>
            </a:extLst>
          </p:cNvPr>
          <p:cNvSpPr>
            <a:spLocks noGrp="1"/>
          </p:cNvSpPr>
          <p:nvPr>
            <p:ph type="title"/>
          </p:nvPr>
        </p:nvSpPr>
        <p:spPr>
          <a:xfrm>
            <a:off x="838200" y="681037"/>
            <a:ext cx="10515600" cy="1111549"/>
          </a:xfrm>
        </p:spPr>
        <p:txBody>
          <a:bodyPr>
            <a:normAutofit/>
          </a:bodyPr>
          <a:lstStyle/>
          <a:p>
            <a:r>
              <a:rPr lang="pl-PL" sz="3200" b="1" dirty="0">
                <a:cs typeface="Calibri Light" panose="020F0302020204030204" pitchFamily="34" charset="0"/>
              </a:rPr>
              <a:t>Vznik infrastruktury </a:t>
            </a:r>
            <a:r>
              <a:rPr lang="pl-PL" sz="3200" b="1" dirty="0" err="1">
                <a:cs typeface="Calibri Light" panose="020F0302020204030204" pitchFamily="34" charset="0"/>
              </a:rPr>
              <a:t>ve</a:t>
            </a:r>
            <a:r>
              <a:rPr lang="pl-PL" sz="3200" b="1" dirty="0">
                <a:cs typeface="Calibri Light" panose="020F0302020204030204" pitchFamily="34" charset="0"/>
              </a:rPr>
              <a:t> </a:t>
            </a:r>
            <a:r>
              <a:rPr lang="pl-PL" sz="3200" b="1" dirty="0" err="1">
                <a:cs typeface="Calibri Light" panose="020F0302020204030204" pitchFamily="34" charset="0"/>
              </a:rPr>
              <a:t>Vendryni</a:t>
            </a:r>
            <a:r>
              <a:rPr lang="pl-PL" sz="3200" b="1" dirty="0">
                <a:cs typeface="Calibri Light" panose="020F0302020204030204" pitchFamily="34" charset="0"/>
              </a:rPr>
              <a:t/>
            </a:r>
            <a:br>
              <a:rPr lang="pl-PL" sz="3200" b="1" dirty="0">
                <a:cs typeface="Calibri Light" panose="020F0302020204030204" pitchFamily="34" charset="0"/>
              </a:rPr>
            </a:br>
            <a:r>
              <a:rPr lang="pl-PL" sz="3200" b="1" dirty="0">
                <a:cs typeface="Calibri Light" panose="020F0302020204030204" pitchFamily="34" charset="0"/>
              </a:rPr>
              <a:t>Utworzenie infrastruktury w Wędryni</a:t>
            </a:r>
          </a:p>
        </p:txBody>
      </p:sp>
      <p:pic>
        <p:nvPicPr>
          <p:cNvPr id="7" name="Zástupný obsah 6">
            <a:extLst>
              <a:ext uri="{FF2B5EF4-FFF2-40B4-BE49-F238E27FC236}">
                <a16:creationId xmlns="" xmlns:a16="http://schemas.microsoft.com/office/drawing/2014/main" id="{27CA3916-7A37-4F17-8172-90F16DA8B03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5574588" y="2207490"/>
            <a:ext cx="4171290" cy="3128467"/>
          </a:xfrm>
        </p:spPr>
      </p:pic>
      <p:pic>
        <p:nvPicPr>
          <p:cNvPr id="9" name="Obrázek 8">
            <a:extLst>
              <a:ext uri="{FF2B5EF4-FFF2-40B4-BE49-F238E27FC236}">
                <a16:creationId xmlns="" xmlns:a16="http://schemas.microsoft.com/office/drawing/2014/main" id="{CDA165CC-2BB6-4B0A-83AC-1332B48C5F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272" y="1886634"/>
            <a:ext cx="3786025" cy="2534446"/>
          </a:xfrm>
          <a:prstGeom prst="rect">
            <a:avLst/>
          </a:prstGeom>
        </p:spPr>
      </p:pic>
      <p:pic>
        <p:nvPicPr>
          <p:cNvPr id="11" name="Obrázek 10">
            <a:extLst>
              <a:ext uri="{FF2B5EF4-FFF2-40B4-BE49-F238E27FC236}">
                <a16:creationId xmlns="" xmlns:a16="http://schemas.microsoft.com/office/drawing/2014/main" id="{3F555519-0F49-49CB-8257-390D8DBEC1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5434" y="3493877"/>
            <a:ext cx="4403455" cy="2947767"/>
          </a:xfrm>
          <a:prstGeom prst="rect">
            <a:avLst/>
          </a:prstGeom>
        </p:spPr>
      </p:pic>
      <p:pic>
        <p:nvPicPr>
          <p:cNvPr id="13" name="Obrázek 12">
            <a:extLst>
              <a:ext uri="{FF2B5EF4-FFF2-40B4-BE49-F238E27FC236}">
                <a16:creationId xmlns="" xmlns:a16="http://schemas.microsoft.com/office/drawing/2014/main" id="{F7869E1A-C272-4DAA-93FA-D537B474D9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28846" y="2420150"/>
            <a:ext cx="1987816" cy="2969453"/>
          </a:xfrm>
          <a:prstGeom prst="rect">
            <a:avLst/>
          </a:prstGeom>
        </p:spPr>
      </p:pic>
    </p:spTree>
    <p:extLst>
      <p:ext uri="{BB962C8B-B14F-4D97-AF65-F5344CB8AC3E}">
        <p14:creationId xmlns:p14="http://schemas.microsoft.com/office/powerpoint/2010/main" val="3524833738"/>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922</TotalTime>
  <Words>1913</Words>
  <Application>Microsoft Office PowerPoint</Application>
  <PresentationFormat>Širokoúhlá obrazovka</PresentationFormat>
  <Paragraphs>185</Paragraphs>
  <Slides>47</Slides>
  <Notes>0</Notes>
  <HiddenSlides>0</HiddenSlides>
  <MMClips>0</MMClips>
  <ScaleCrop>false</ScaleCrop>
  <HeadingPairs>
    <vt:vector size="6" baseType="variant">
      <vt:variant>
        <vt:lpstr>Použitá písma</vt:lpstr>
      </vt:variant>
      <vt:variant>
        <vt:i4>6</vt:i4>
      </vt:variant>
      <vt:variant>
        <vt:lpstr>Motiv</vt:lpstr>
      </vt:variant>
      <vt:variant>
        <vt:i4>3</vt:i4>
      </vt:variant>
      <vt:variant>
        <vt:lpstr>Nadpisy snímků</vt:lpstr>
      </vt:variant>
      <vt:variant>
        <vt:i4>47</vt:i4>
      </vt:variant>
    </vt:vector>
  </HeadingPairs>
  <TitlesOfParts>
    <vt:vector size="56" baseType="lpstr">
      <vt:lpstr>Arial Unicode MS</vt:lpstr>
      <vt:lpstr>Arial</vt:lpstr>
      <vt:lpstr>Calibri</vt:lpstr>
      <vt:lpstr>Calibri Light</vt:lpstr>
      <vt:lpstr>Times New Roman</vt:lpstr>
      <vt:lpstr>Verdana</vt:lpstr>
      <vt:lpstr>Motyw pakietu Office</vt:lpstr>
      <vt:lpstr>1_Motyw pakietu Office</vt:lpstr>
      <vt:lpstr>2_Motyw pakietu Office</vt:lpstr>
      <vt:lpstr> Prezentace v rámci projektu „Aktivně v přírodě”, který je spolufinancovn Evropským fondem pro regionální rozvoj - Interreg V-A program Česká republika - Polsko v rámci Mikroprojektu fondu Euroregionu Těšínské Slezsko - Śląsk Cieszyński   CZ.11.2.45/0.0/0.0/16_010/0002285  Prezentacja w ramach projektu „Aktywnie w naturze”, który jest współfinansowany ze środków Europejskiego Funduszu Rozwoju Regionalnego - Program Interreg V-A Republika Czeska-Polska w ramach Funduszu Mikroprojektów Euroregionu Śląsk Cieszyński – Těšínské Slezsko</vt:lpstr>
      <vt:lpstr>Prezentace aplikace PowerPoint</vt:lpstr>
      <vt:lpstr>Vznik nové spolupráce Początek nowej współpracy </vt:lpstr>
      <vt:lpstr>Partneři projektu  Partnerzy projektu</vt:lpstr>
      <vt:lpstr>Informace o projektu  Informacje o projekcie </vt:lpstr>
      <vt:lpstr>Realizace projektu Realizacja projektu </vt:lpstr>
      <vt:lpstr>Realizace projektu  Realizacja projektu</vt:lpstr>
      <vt:lpstr>Vytvoření infrastruktury ve Vendryni Wykonanie infrastruktury w Wędryni </vt:lpstr>
      <vt:lpstr>Vznik infrastruktury ve Vendryni Utworzenie infrastruktury w Wędryni</vt:lpstr>
      <vt:lpstr>Vytvoření infrastruktury v Brenné Leśnici Wykonanie infrastruktury w Brennej Leśnicy</vt:lpstr>
      <vt:lpstr>Vznik infrastruktury v Brenné Leśnici Utworzenie infrastruktury w Brennej Leśnicy</vt:lpstr>
      <vt:lpstr>Tvorba turistického produktu  Tworzenie produktu turystycznego</vt:lpstr>
      <vt:lpstr>Tvorba turistického produktu  Tworzenie produktu turystycznego</vt:lpstr>
      <vt:lpstr>Poznávej a vyhraj! „Vandrovník“ z Vendryně do Brenne Poznaj, zwiedzaj i wygrywaj! „Wędrownik” z Brenne do Vendryně</vt:lpstr>
      <vt:lpstr>Osoby podílející se na tvorbě turistického produktu Osoby zaangażowane w tworzenie produktu turystycznego</vt:lpstr>
      <vt:lpstr>Subjekty zapojené do turistické nabídky  Atrakcje zaangażowane do oferty turystyczne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Pracovní metoda / Metoda pracy</vt:lpstr>
      <vt:lpstr>Deklarace spolupráce v oblasti tvorby a rozvoje přeshraniční nabídky obcí Brenna a Vendryně</vt:lpstr>
      <vt:lpstr>Deklarace ze dne 18. března 2021 podepsaná mezi</vt:lpstr>
      <vt:lpstr>Preambule</vt:lpstr>
      <vt:lpstr>§ 1  Cíle spolupráce </vt:lpstr>
      <vt:lpstr>§ 1  Cíle spolupráce </vt:lpstr>
      <vt:lpstr>§ 2 Charakter spolupráce </vt:lpstr>
      <vt:lpstr> § 3 Závěrečná ustanovení  </vt:lpstr>
      <vt:lpstr> DZIĘKUJEMY ZA UWAGĘ / DĚKUJEME ZA POZORNOST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Łukasz Muschiol</dc:creator>
  <cp:lastModifiedBy>Ivana Buzková</cp:lastModifiedBy>
  <cp:revision>156</cp:revision>
  <cp:lastPrinted>2021-03-18T07:37:52Z</cp:lastPrinted>
  <dcterms:created xsi:type="dcterms:W3CDTF">2021-03-09T09:08:24Z</dcterms:created>
  <dcterms:modified xsi:type="dcterms:W3CDTF">2021-07-07T13:46:54Z</dcterms:modified>
</cp:coreProperties>
</file>